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handoutMasterIdLst>
    <p:handoutMasterId r:id="rId107"/>
  </p:handoutMasterIdLst>
  <p:sldIdLst>
    <p:sldId id="681" r:id="rId5"/>
    <p:sldId id="743" r:id="rId6"/>
    <p:sldId id="773" r:id="rId7"/>
    <p:sldId id="817" r:id="rId8"/>
    <p:sldId id="881" r:id="rId9"/>
    <p:sldId id="882" r:id="rId10"/>
    <p:sldId id="744" r:id="rId11"/>
    <p:sldId id="752" r:id="rId12"/>
    <p:sldId id="753" r:id="rId13"/>
    <p:sldId id="887" r:id="rId14"/>
    <p:sldId id="738" r:id="rId15"/>
    <p:sldId id="886" r:id="rId16"/>
    <p:sldId id="731" r:id="rId17"/>
    <p:sldId id="758" r:id="rId18"/>
    <p:sldId id="834" r:id="rId19"/>
    <p:sldId id="835" r:id="rId20"/>
    <p:sldId id="836" r:id="rId21"/>
    <p:sldId id="837" r:id="rId22"/>
    <p:sldId id="833" r:id="rId23"/>
    <p:sldId id="757" r:id="rId24"/>
    <p:sldId id="762" r:id="rId25"/>
    <p:sldId id="888" r:id="rId26"/>
    <p:sldId id="813" r:id="rId27"/>
    <p:sldId id="761" r:id="rId28"/>
    <p:sldId id="759" r:id="rId29"/>
    <p:sldId id="885" r:id="rId30"/>
    <p:sldId id="696" r:id="rId31"/>
    <p:sldId id="700" r:id="rId32"/>
    <p:sldId id="730" r:id="rId33"/>
    <p:sldId id="764" r:id="rId34"/>
    <p:sldId id="760" r:id="rId35"/>
    <p:sldId id="774" r:id="rId36"/>
    <p:sldId id="829" r:id="rId37"/>
    <p:sldId id="766" r:id="rId38"/>
    <p:sldId id="812" r:id="rId39"/>
    <p:sldId id="884" r:id="rId40"/>
    <p:sldId id="870" r:id="rId41"/>
    <p:sldId id="824" r:id="rId42"/>
    <p:sldId id="819" r:id="rId43"/>
    <p:sldId id="854" r:id="rId44"/>
    <p:sldId id="825" r:id="rId45"/>
    <p:sldId id="820" r:id="rId46"/>
    <p:sldId id="858" r:id="rId47"/>
    <p:sldId id="851" r:id="rId48"/>
    <p:sldId id="826" r:id="rId49"/>
    <p:sldId id="821" r:id="rId50"/>
    <p:sldId id="859" r:id="rId51"/>
    <p:sldId id="852" r:id="rId52"/>
    <p:sldId id="815" r:id="rId53"/>
    <p:sldId id="871" r:id="rId54"/>
    <p:sldId id="770" r:id="rId55"/>
    <p:sldId id="872" r:id="rId56"/>
    <p:sldId id="873" r:id="rId57"/>
    <p:sldId id="875" r:id="rId58"/>
    <p:sldId id="876" r:id="rId59"/>
    <p:sldId id="877" r:id="rId60"/>
    <p:sldId id="878" r:id="rId61"/>
    <p:sldId id="879" r:id="rId62"/>
    <p:sldId id="880" r:id="rId63"/>
    <p:sldId id="771" r:id="rId64"/>
    <p:sldId id="883" r:id="rId65"/>
    <p:sldId id="801" r:id="rId66"/>
    <p:sldId id="802" r:id="rId67"/>
    <p:sldId id="864" r:id="rId68"/>
    <p:sldId id="860" r:id="rId69"/>
    <p:sldId id="803" r:id="rId70"/>
    <p:sldId id="804" r:id="rId71"/>
    <p:sldId id="805" r:id="rId72"/>
    <p:sldId id="795" r:id="rId73"/>
    <p:sldId id="745" r:id="rId74"/>
    <p:sldId id="746" r:id="rId75"/>
    <p:sldId id="869" r:id="rId76"/>
    <p:sldId id="866" r:id="rId77"/>
    <p:sldId id="747" r:id="rId78"/>
    <p:sldId id="797" r:id="rId79"/>
    <p:sldId id="750" r:id="rId80"/>
    <p:sldId id="751" r:id="rId81"/>
    <p:sldId id="798" r:id="rId82"/>
    <p:sldId id="828" r:id="rId83"/>
    <p:sldId id="827" r:id="rId84"/>
    <p:sldId id="847" r:id="rId85"/>
    <p:sldId id="861" r:id="rId86"/>
    <p:sldId id="806" r:id="rId87"/>
    <p:sldId id="844" r:id="rId88"/>
    <p:sldId id="857" r:id="rId89"/>
    <p:sldId id="850" r:id="rId90"/>
    <p:sldId id="856" r:id="rId91"/>
    <p:sldId id="845" r:id="rId92"/>
    <p:sldId id="701" r:id="rId93"/>
    <p:sldId id="809" r:id="rId94"/>
    <p:sldId id="816" r:id="rId95"/>
    <p:sldId id="822" r:id="rId96"/>
    <p:sldId id="697" r:id="rId97"/>
    <p:sldId id="707" r:id="rId98"/>
    <p:sldId id="718" r:id="rId99"/>
    <p:sldId id="814" r:id="rId100"/>
    <p:sldId id="717" r:id="rId101"/>
    <p:sldId id="736" r:id="rId102"/>
    <p:sldId id="698" r:id="rId103"/>
    <p:sldId id="867" r:id="rId104"/>
    <p:sldId id="853" r:id="rId10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1" id="{10A21BAB-C4AD-1B4A-8931-DCECE890AF5A}">
          <p14:sldIdLst>
            <p14:sldId id="681"/>
            <p14:sldId id="743"/>
            <p14:sldId id="773"/>
            <p14:sldId id="817"/>
            <p14:sldId id="881"/>
            <p14:sldId id="882"/>
            <p14:sldId id="744"/>
            <p14:sldId id="752"/>
            <p14:sldId id="753"/>
            <p14:sldId id="887"/>
            <p14:sldId id="738"/>
            <p14:sldId id="886"/>
            <p14:sldId id="731"/>
            <p14:sldId id="758"/>
            <p14:sldId id="834"/>
            <p14:sldId id="835"/>
            <p14:sldId id="836"/>
            <p14:sldId id="837"/>
            <p14:sldId id="833"/>
            <p14:sldId id="757"/>
            <p14:sldId id="762"/>
            <p14:sldId id="888"/>
            <p14:sldId id="813"/>
            <p14:sldId id="761"/>
            <p14:sldId id="759"/>
            <p14:sldId id="885"/>
            <p14:sldId id="696"/>
            <p14:sldId id="700"/>
            <p14:sldId id="730"/>
            <p14:sldId id="764"/>
            <p14:sldId id="760"/>
            <p14:sldId id="774"/>
            <p14:sldId id="829"/>
            <p14:sldId id="766"/>
            <p14:sldId id="812"/>
            <p14:sldId id="884"/>
            <p14:sldId id="870"/>
            <p14:sldId id="824"/>
            <p14:sldId id="819"/>
            <p14:sldId id="854"/>
            <p14:sldId id="825"/>
            <p14:sldId id="820"/>
            <p14:sldId id="858"/>
            <p14:sldId id="851"/>
            <p14:sldId id="826"/>
            <p14:sldId id="821"/>
            <p14:sldId id="859"/>
            <p14:sldId id="852"/>
            <p14:sldId id="815"/>
            <p14:sldId id="871"/>
            <p14:sldId id="770"/>
            <p14:sldId id="872"/>
            <p14:sldId id="873"/>
            <p14:sldId id="875"/>
            <p14:sldId id="876"/>
            <p14:sldId id="877"/>
            <p14:sldId id="878"/>
            <p14:sldId id="879"/>
            <p14:sldId id="880"/>
            <p14:sldId id="771"/>
            <p14:sldId id="883"/>
            <p14:sldId id="801"/>
            <p14:sldId id="802"/>
            <p14:sldId id="864"/>
            <p14:sldId id="860"/>
            <p14:sldId id="803"/>
            <p14:sldId id="804"/>
            <p14:sldId id="805"/>
            <p14:sldId id="795"/>
            <p14:sldId id="745"/>
            <p14:sldId id="746"/>
            <p14:sldId id="869"/>
            <p14:sldId id="866"/>
            <p14:sldId id="747"/>
            <p14:sldId id="797"/>
            <p14:sldId id="750"/>
            <p14:sldId id="751"/>
            <p14:sldId id="798"/>
            <p14:sldId id="828"/>
            <p14:sldId id="827"/>
            <p14:sldId id="847"/>
            <p14:sldId id="861"/>
            <p14:sldId id="806"/>
            <p14:sldId id="844"/>
            <p14:sldId id="857"/>
            <p14:sldId id="850"/>
            <p14:sldId id="856"/>
            <p14:sldId id="845"/>
            <p14:sldId id="701"/>
            <p14:sldId id="809"/>
            <p14:sldId id="816"/>
            <p14:sldId id="822"/>
            <p14:sldId id="697"/>
            <p14:sldId id="707"/>
            <p14:sldId id="718"/>
            <p14:sldId id="814"/>
            <p14:sldId id="717"/>
            <p14:sldId id="736"/>
            <p14:sldId id="698"/>
            <p14:sldId id="867"/>
            <p14:sldId id="8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D46"/>
    <a:srgbClr val="5A6489"/>
    <a:srgbClr val="FF5960"/>
    <a:srgbClr val="003F7F"/>
    <a:srgbClr val="548235"/>
    <a:srgbClr val="7EBEFF"/>
    <a:srgbClr val="44546A"/>
    <a:srgbClr val="FF6C45"/>
    <a:srgbClr val="FEE9D6"/>
    <a:srgbClr val="08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5" autoAdjust="0"/>
    <p:restoredTop sz="81904" autoAdjust="0"/>
  </p:normalViewPr>
  <p:slideViewPr>
    <p:cSldViewPr snapToGrid="0">
      <p:cViewPr varScale="1">
        <p:scale>
          <a:sx n="93" d="100"/>
          <a:sy n="93" d="100"/>
        </p:scale>
        <p:origin x="522" y="90"/>
      </p:cViewPr>
      <p:guideLst/>
    </p:cSldViewPr>
  </p:slideViewPr>
  <p:notesTextViewPr>
    <p:cViewPr>
      <p:scale>
        <a:sx n="1" d="1"/>
        <a:sy n="1" d="1"/>
      </p:scale>
      <p:origin x="0" y="0"/>
    </p:cViewPr>
  </p:notesTextViewPr>
  <p:notesViewPr>
    <p:cSldViewPr snapToGrid="0">
      <p:cViewPr varScale="1">
        <p:scale>
          <a:sx n="73" d="100"/>
          <a:sy n="73" d="100"/>
        </p:scale>
        <p:origin x="16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dLbls>
          <c:showLegendKey val="0"/>
          <c:showVal val="0"/>
          <c:showCatName val="0"/>
          <c:showSerName val="0"/>
          <c:showPercent val="0"/>
          <c:showBubbleSize val="0"/>
        </c:dLbls>
        <c:axId val="1066213840"/>
        <c:axId val="1066214168"/>
      </c:areaChart>
      <c:catAx>
        <c:axId val="10662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1066214168"/>
        <c:crosses val="autoZero"/>
        <c:auto val="1"/>
        <c:lblAlgn val="ctr"/>
        <c:lblOffset val="100"/>
        <c:noMultiLvlLbl val="0"/>
      </c:catAx>
      <c:valAx>
        <c:axId val="10662141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66213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A2BAF5-6340-49E1-B4B3-04572180CD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2FB8726-E351-4A4E-A868-2E83195FE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0FFC85-34C0-4167-8801-71D65E4D986C}" type="datetimeFigureOut">
              <a:rPr lang="fr-FR" smtClean="0"/>
              <a:t>01/12/2022</a:t>
            </a:fld>
            <a:endParaRPr lang="fr-FR"/>
          </a:p>
        </p:txBody>
      </p:sp>
      <p:sp>
        <p:nvSpPr>
          <p:cNvPr id="4" name="Espace réservé du pied de page 3">
            <a:extLst>
              <a:ext uri="{FF2B5EF4-FFF2-40B4-BE49-F238E27FC236}">
                <a16:creationId xmlns:a16="http://schemas.microsoft.com/office/drawing/2014/main" id="{F091BA9D-32F1-439A-960C-8E47E7B74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0A7D0EA-2FF6-4FC3-B0EF-AFFF7428B4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16B31-CF5E-4C45-9F02-6CD67ADA8F9C}" type="slidenum">
              <a:rPr lang="fr-FR" smtClean="0"/>
              <a:t>‹N°›</a:t>
            </a:fld>
            <a:endParaRPr lang="fr-FR"/>
          </a:p>
        </p:txBody>
      </p:sp>
    </p:spTree>
    <p:extLst>
      <p:ext uri="{BB962C8B-B14F-4D97-AF65-F5344CB8AC3E}">
        <p14:creationId xmlns:p14="http://schemas.microsoft.com/office/powerpoint/2010/main" val="71451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E8696-3B2B-7D49-B212-A8F746F3A84B}" type="datetimeFigureOut">
              <a:rPr lang="es-ES_tradnl" smtClean="0"/>
              <a:t>01/12/2022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2C3A3-8174-F141-B491-7F0E98D116D0}" type="slidenum">
              <a:rPr lang="es-ES_tradnl" smtClean="0"/>
              <a:t>‹N°›</a:t>
            </a:fld>
            <a:endParaRPr lang="es-ES_tradnl"/>
          </a:p>
        </p:txBody>
      </p:sp>
    </p:spTree>
    <p:extLst>
      <p:ext uri="{BB962C8B-B14F-4D97-AF65-F5344CB8AC3E}">
        <p14:creationId xmlns:p14="http://schemas.microsoft.com/office/powerpoint/2010/main" val="134666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is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MLOps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all things that will help and support the fact of bringing artificial intelligence algorithms into production, it is not about tools or technologies; it is mainly a question of culture and good practice.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 my name is Guillaume Chervet, I'm an ML engineer at AXA France. Basically, I define my role as helping data scientists to bring AI algorithms into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 part of a team that works on real-time automatic document understanding projects. Generally, this kind of projects implements one or more Deep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almost 80% of projects fail at the production stage. This does not surprise me because, this kind of projects are on the top complexities in all areas, all factors are met to make them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41D9B09E-5FFF-4CF4-B58E-AF0ABC0A1F2F}" type="slidenum">
              <a:rPr lang="fr-FR" smtClean="0"/>
              <a:t>1</a:t>
            </a:fld>
            <a:endParaRPr lang="fr-FR"/>
          </a:p>
        </p:txBody>
      </p:sp>
    </p:spTree>
    <p:extLst>
      <p:ext uri="{BB962C8B-B14F-4D97-AF65-F5344CB8AC3E}">
        <p14:creationId xmlns:p14="http://schemas.microsoft.com/office/powerpoint/2010/main" val="2405781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slide / ! \ Attention changement important. Mettre un marqueur pour y revenir ensuite à la fin.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a:t>
            </a:fld>
            <a:endParaRPr lang="es-ES_tradnl"/>
          </a:p>
        </p:txBody>
      </p:sp>
    </p:spTree>
    <p:extLst>
      <p:ext uri="{BB962C8B-B14F-4D97-AF65-F5344CB8AC3E}">
        <p14:creationId xmlns:p14="http://schemas.microsoft.com/office/powerpoint/2010/main" val="66497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11</a:t>
            </a:fld>
            <a:endParaRPr lang="es-ES_tradnl"/>
          </a:p>
        </p:txBody>
      </p:sp>
    </p:spTree>
    <p:extLst>
      <p:ext uri="{BB962C8B-B14F-4D97-AF65-F5344CB8AC3E}">
        <p14:creationId xmlns:p14="http://schemas.microsoft.com/office/powerpoint/2010/main" val="2187294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work on classic code, in general, we have rules, plus input data. Then we write an algorithm that will allow us to generate answers.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machine learning, it's a little bit different, we need input data and a lot of answers. Not just a little number, really a lot, thousands of examples 10,000, 100,000 or even more. These inputs allow to write code that will be able to generate the rules: an artificial intelligence, we will technically speak of a generating a “model”.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12</a:t>
            </a:fld>
            <a:endParaRPr lang="es-ES_tradnl"/>
          </a:p>
        </p:txBody>
      </p:sp>
    </p:spTree>
    <p:extLst>
      <p:ext uri="{BB962C8B-B14F-4D97-AF65-F5344CB8AC3E}">
        <p14:creationId xmlns:p14="http://schemas.microsoft.com/office/powerpoint/2010/main" val="239563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classic code or AI is used in the same way.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receive an input, we execute the algorithm, and then we get the result.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13</a:t>
            </a:fld>
            <a:endParaRPr lang="es-ES_tradnl"/>
          </a:p>
        </p:txBody>
      </p:sp>
    </p:spTree>
    <p:extLst>
      <p:ext uri="{BB962C8B-B14F-4D97-AF65-F5344CB8AC3E}">
        <p14:creationId xmlns:p14="http://schemas.microsoft.com/office/powerpoint/2010/main" val="1888573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past, we used to talk about project as “model centric”, because we weren't sure we could make an appropriate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most of the points on the AI ​​side: at least for our needs at AXA France, already have viable solutions. We know that we will be able to create an AI for our use cases.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 the other hand, the heart of the problem, really the thing that makes a project feasible or not: it is the data. If we have good data, of good quality, inputs and answers, a lot, that will really be game changer to the success of your project. The data is your treasure that will make the difference.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14</a:t>
            </a:fld>
            <a:endParaRPr lang="es-ES_tradnl"/>
          </a:p>
        </p:txBody>
      </p:sp>
    </p:spTree>
    <p:extLst>
      <p:ext uri="{BB962C8B-B14F-4D97-AF65-F5344CB8AC3E}">
        <p14:creationId xmlns:p14="http://schemas.microsoft.com/office/powerpoint/2010/main" val="2972982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we are going to explain the workflow of a project. We want to build an email classification project.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thing to do is to retrieve data: inputs and answers. On this project, it was easy. We already had emails and answers because in production we already have humans who have been classifying the emails manually for several years. So, we already have the data and the answers, that's perfect to build up our first dataset.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15</a:t>
            </a:fld>
            <a:endParaRPr lang="es-ES_tradnl"/>
          </a:p>
        </p:txBody>
      </p:sp>
    </p:spTree>
    <p:extLst>
      <p:ext uri="{BB962C8B-B14F-4D97-AF65-F5344CB8AC3E}">
        <p14:creationId xmlns:p14="http://schemas.microsoft.com/office/powerpoint/2010/main" val="1958996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with this data, we will be able to iterate to create an AI and build an API that we can put into production.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16</a:t>
            </a:fld>
            <a:endParaRPr lang="es-ES_tradnl"/>
          </a:p>
        </p:txBody>
      </p:sp>
    </p:spTree>
    <p:extLst>
      <p:ext uri="{BB962C8B-B14F-4D97-AF65-F5344CB8AC3E}">
        <p14:creationId xmlns:p14="http://schemas.microsoft.com/office/powerpoint/2010/main" val="1766862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17</a:t>
            </a:fld>
            <a:endParaRPr lang="es-ES_tradnl"/>
          </a:p>
        </p:txBody>
      </p:sp>
    </p:spTree>
    <p:extLst>
      <p:ext uri="{BB962C8B-B14F-4D97-AF65-F5344CB8AC3E}">
        <p14:creationId xmlns:p14="http://schemas.microsoft.com/office/powerpoint/2010/main" val="339407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After that, our application in production can be consumed by client applications.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18</a:t>
            </a:fld>
            <a:endParaRPr lang="es-ES_tradnl"/>
          </a:p>
        </p:txBody>
      </p:sp>
    </p:spTree>
    <p:extLst>
      <p:ext uri="{BB962C8B-B14F-4D97-AF65-F5344CB8AC3E}">
        <p14:creationId xmlns:p14="http://schemas.microsoft.com/office/powerpoint/2010/main" val="295224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production, it is extremely important to set up what is called: the “feedback loop”. A virtuous circle. In the event of a classification error, the client applications must allow the error to be corrected manually. Over time, we will be able to build new dataset of a better quality and we will be able to improve our Artificial Intelligence.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19</a:t>
            </a:fld>
            <a:endParaRPr lang="es-ES_tradnl"/>
          </a:p>
        </p:txBody>
      </p:sp>
    </p:spTree>
    <p:extLst>
      <p:ext uri="{BB962C8B-B14F-4D97-AF65-F5344CB8AC3E}">
        <p14:creationId xmlns:p14="http://schemas.microsoft.com/office/powerpoint/2010/main" val="33381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problem is a human problem, so today most applications require Developers and Operation engineers and it's already not easy to get everyone working together. On AI projects, we should also add a lot of expertise about data. We need Data experts.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it’s almost impossible to be an expert in these 3 areas. Each party will have to trust one another and accept other party’s constraints.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a:t>
            </a:fld>
            <a:endParaRPr lang="es-ES_tradnl"/>
          </a:p>
        </p:txBody>
      </p:sp>
    </p:spTree>
    <p:extLst>
      <p:ext uri="{BB962C8B-B14F-4D97-AF65-F5344CB8AC3E}">
        <p14:creationId xmlns:p14="http://schemas.microsoft.com/office/powerpoint/2010/main" val="194786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do a demo of how a project workflow based on a well-known cat and dogs dataset from Kaggle.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20</a:t>
            </a:fld>
            <a:endParaRPr lang="es-ES_tradnl"/>
          </a:p>
        </p:txBody>
      </p:sp>
    </p:spTree>
    <p:extLst>
      <p:ext uri="{BB962C8B-B14F-4D97-AF65-F5344CB8AC3E}">
        <p14:creationId xmlns:p14="http://schemas.microsoft.com/office/powerpoint/2010/main" val="380632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starting the demo. Imagine that we have 20,000 files available. We will use 17,000 files for training the model. Then we will keep 3000 files aside for validation, to test our model on data it has never seen. This validation DATASET will also be used to test our production environments.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21</a:t>
            </a:fld>
            <a:endParaRPr lang="es-ES_tradnl"/>
          </a:p>
        </p:txBody>
      </p:sp>
    </p:spTree>
    <p:extLst>
      <p:ext uri="{BB962C8B-B14F-4D97-AF65-F5344CB8AC3E}">
        <p14:creationId xmlns:p14="http://schemas.microsoft.com/office/powerpoint/2010/main" val="150042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Calibri" panose="020F0502020204030204" pitchFamily="34" charset="0"/>
              </a:rPr>
              <a:t>Changement : c’est vivant, comme </a:t>
            </a:r>
            <a:r>
              <a:rPr lang="fr-FR" sz="1800" b="0" i="0" dirty="0" err="1">
                <a:solidFill>
                  <a:srgbClr val="000000"/>
                </a:solidFill>
                <a:effectLst/>
                <a:latin typeface="Calibri" panose="020F0502020204030204" pitchFamily="34" charset="0"/>
              </a:rPr>
              <a:t>qqun</a:t>
            </a:r>
            <a:r>
              <a:rPr lang="fr-FR" sz="1800" b="0" i="0" dirty="0">
                <a:solidFill>
                  <a:srgbClr val="000000"/>
                </a:solidFill>
                <a:effectLst/>
                <a:latin typeface="Calibri" panose="020F0502020204030204" pitchFamily="34" charset="0"/>
              </a:rPr>
              <a:t> qui apprend, il doit continuer à s’adapter. Et donc on doit relivrer fréquemment pour s’adapter aux nouvelles data. </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22</a:t>
            </a:fld>
            <a:endParaRPr lang="es-ES_tradnl"/>
          </a:p>
        </p:txBody>
      </p:sp>
    </p:spTree>
    <p:extLst>
      <p:ext uri="{BB962C8B-B14F-4D97-AF65-F5344CB8AC3E}">
        <p14:creationId xmlns:p14="http://schemas.microsoft.com/office/powerpoint/2010/main" val="1866910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Slide 20 After Demo Data drift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feed our models with different data. Data very different on which models have learned. Predictions may deteriorate.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our email classification project, for example, if there is a change of layout for the accident report, it is possible that the AI ​​will fail to recognize automobile claims. In this case, it is necessary to retrain and then re-deploy model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takes a sample with our Demo. Now let's imagine that our users start using plush or inpainting cats and dogs, as you can see the predictions no longer work correctly.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23</a:t>
            </a:fld>
            <a:endParaRPr lang="es-ES_tradnl"/>
          </a:p>
        </p:txBody>
      </p:sp>
    </p:spTree>
    <p:extLst>
      <p:ext uri="{BB962C8B-B14F-4D97-AF65-F5344CB8AC3E}">
        <p14:creationId xmlns:p14="http://schemas.microsoft.com/office/powerpoint/2010/main" val="48688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Holy Grail for us; is to be able to re-train and re-deploy in production without any manual action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24</a:t>
            </a:fld>
            <a:endParaRPr lang="es-ES_tradnl"/>
          </a:p>
        </p:txBody>
      </p:sp>
    </p:spTree>
    <p:extLst>
      <p:ext uri="{BB962C8B-B14F-4D97-AF65-F5344CB8AC3E}">
        <p14:creationId xmlns:p14="http://schemas.microsoft.com/office/powerpoint/2010/main" val="936174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 Google slide, a Deep learning project is a little bit less than 5% of data science, however it is 100% 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25</a:t>
            </a:fld>
            <a:endParaRPr lang="es-ES_tradnl"/>
          </a:p>
        </p:txBody>
      </p:sp>
    </p:spTree>
    <p:extLst>
      <p:ext uri="{BB962C8B-B14F-4D97-AF65-F5344CB8AC3E}">
        <p14:creationId xmlns:p14="http://schemas.microsoft.com/office/powerpoint/2010/main" val="1695196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26</a:t>
            </a:fld>
            <a:endParaRPr lang="es-ES_tradnl"/>
          </a:p>
        </p:txBody>
      </p:sp>
    </p:spTree>
    <p:extLst>
      <p:ext uri="{BB962C8B-B14F-4D97-AF65-F5344CB8AC3E}">
        <p14:creationId xmlns:p14="http://schemas.microsoft.com/office/powerpoint/2010/main" val="2201050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most important thing in a project is to meet user’s needs.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a good prediction quality,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wants the cheapest project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User doesn’t want to wait for a result. At AXA France we must answer a prediction in less than 10 seconds for our use-cases.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Safety is non-negotiable.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want the projects to be monitored. The idea is that if DATA DRIFT starts, this risk causing a production incident. If we are on a major project that can block AXA France, we are not going to wait for the incident to come.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 last point, we must be able to re-train and redeploy quickly. If we have a major incident that blocks AXA France, we must be able to re-deploy as quickly as possible and not wait months to unblock the situation.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27</a:t>
            </a:fld>
            <a:endParaRPr lang="es-ES_tradnl"/>
          </a:p>
        </p:txBody>
      </p:sp>
    </p:spTree>
    <p:extLst>
      <p:ext uri="{BB962C8B-B14F-4D97-AF65-F5344CB8AC3E}">
        <p14:creationId xmlns:p14="http://schemas.microsoft.com/office/powerpoint/2010/main" val="2511287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there, it’s the functional diagram of the workflow which explains how machines reads a French driving license. We also read the old French driving licenses, but for simplicity we do not display them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idea is that we will receive an image or a PDF as an input. For the first step, we extract each PDF page as an image. On each image we will run a zoning algorithm to detect the fronts and backs. Now, let's take the front at the bottom, we will first straighten the image of the front with a specific algorithm. Then run another algorithm to zone the fields. Finally run an OCR to finely extract the text.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hosted an API that exposes this service in monolith mode. We would have several problems. The first is the response time, when we call this kind of API in monolith what will happen is that each algorithm will consume all the CPU resources of the machine. The consequence is that the pipeline will run sequentially, if we proceed like that, the response time is greater than 30 seconds.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problem is that during these 30 seconds: if another HTTP call arrives to the API; this call will have to wait for the end of the first processing before to start processing. So, you will tell me that we can add machines; but another problem and if we host this in monolith mode, we need machines with about 32 gigabytes of RAM, which is very expensive. That kind of monolith is also very slow to start. It's going to be very complicated to be able to scale quickly and to adapt infrastructure to user’s load.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solution is to set up microservices. We will host each algorithm using different resources which allow us to finely configure the necessary RAM and CPU. We will be able to play the algorithms in parallel and to scale quickly. Response time will be quicker.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28</a:t>
            </a:fld>
            <a:endParaRPr lang="es-ES_tradnl"/>
          </a:p>
        </p:txBody>
      </p:sp>
    </p:spTree>
    <p:extLst>
      <p:ext uri="{BB962C8B-B14F-4D97-AF65-F5344CB8AC3E}">
        <p14:creationId xmlns:p14="http://schemas.microsoft.com/office/powerpoint/2010/main" val="1445108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it technically work? We use functions. Each algorithm is hosted on a function. This function listens to a Queue as input and as soon as it has free time, it will be able to pop the messages that come from the Queue and to process them.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let’s take the SPLITTER which extracts each page of a PDF an image, the function will retrieve a message with a file identifier from the Queue, the files are stored in REDIS. With the identifier, we will fetch the document from REDIS to run our algorithms and for example if we have a PDF with 2 pages, we will extract 2 images then generate 2 identifiers; push the images into REDIS with them. We finally add 2 messages in the downstream QUEUE to be able to call the following service, in this case the Zoning of the French driver license.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29</a:t>
            </a:fld>
            <a:endParaRPr lang="es-ES_tradnl"/>
          </a:p>
        </p:txBody>
      </p:sp>
    </p:spTree>
    <p:extLst>
      <p:ext uri="{BB962C8B-B14F-4D97-AF65-F5344CB8AC3E}">
        <p14:creationId xmlns:p14="http://schemas.microsoft.com/office/powerpoint/2010/main" val="318074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second problem is the fact that we work on projects that are generally extremely expensive.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an email classification project that worked very well. For us, it's an example project to follow.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the operating cost of the project per month is approximately 9 000 €, that’s a little more than 100,000 € per year. I think that we can still divide the costs by 2. Today on this project we classify about 10,000 emails per day. So, we estimate that each email classification costs about 3 cents euro.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example, If we decide to carry out one “model retrain” per year, the cost of one email classification will increase to 4 cents euro. And here, I’m excluding the first implementation of the project… which cost a little more than 1 000 000 euros!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a:t>
            </a:fld>
            <a:endParaRPr lang="es-ES_tradnl"/>
          </a:p>
        </p:txBody>
      </p:sp>
    </p:spTree>
    <p:extLst>
      <p:ext uri="{BB962C8B-B14F-4D97-AF65-F5344CB8AC3E}">
        <p14:creationId xmlns:p14="http://schemas.microsoft.com/office/powerpoint/2010/main" val="173939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advantage of working like this. You can scale quickly and support peak loads. Imagine that suddenly, we receive 500 French driver licenses, the number of functions will increase to be able to unstack the messages more quickly. There is also a financial advantage because you only consume what you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30</a:t>
            </a:fld>
            <a:endParaRPr lang="es-ES_tradnl"/>
          </a:p>
        </p:txBody>
      </p:sp>
    </p:spTree>
    <p:extLst>
      <p:ext uri="{BB962C8B-B14F-4D97-AF65-F5344CB8AC3E}">
        <p14:creationId xmlns:p14="http://schemas.microsoft.com/office/powerpoint/2010/main" val="349338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that's the architecture diagram. If you find it complicated, that's normal because it's complicated.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not describe the entire schema, but in summary, it is an asynchronous architecture.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Look at the top left of the schema. The first POD will receive a document and push it straight into REDIS then, with the file identifier it will add a message in the upstream QUEUE of the splitter. Then the Splitter will retrieve the file, process it, etc. etc.</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architecture works for real time and in Batch mode.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31</a:t>
            </a:fld>
            <a:endParaRPr lang="es-ES_tradnl"/>
          </a:p>
        </p:txBody>
      </p:sp>
    </p:spTree>
    <p:extLst>
      <p:ext uri="{BB962C8B-B14F-4D97-AF65-F5344CB8AC3E}">
        <p14:creationId xmlns:p14="http://schemas.microsoft.com/office/powerpoint/2010/main" val="325330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These projects are not without challenges.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will present you the 2 most important difficulties that we meet.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32</a:t>
            </a:fld>
            <a:endParaRPr lang="es-ES_tradnl"/>
          </a:p>
        </p:txBody>
      </p:sp>
    </p:spTree>
    <p:extLst>
      <p:ext uri="{BB962C8B-B14F-4D97-AF65-F5344CB8AC3E}">
        <p14:creationId xmlns:p14="http://schemas.microsoft.com/office/powerpoint/2010/main" val="1426045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there is an iron triangle of choice. A cursor to position between the prediction quality, the response time and the cost of the infrastructure in production.</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want to have the best quality of prediction, we can agree to pay more or lose some response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But, if you want to be able to respond more quickly, you must be able to accept either to pay more or to lose prediction quality.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if we want the project to cost less in production, we must either agree to extend the response processing time or reduce the quality of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33</a:t>
            </a:fld>
            <a:endParaRPr lang="es-ES_tradnl"/>
          </a:p>
        </p:txBody>
      </p:sp>
    </p:spTree>
    <p:extLst>
      <p:ext uri="{BB962C8B-B14F-4D97-AF65-F5344CB8AC3E}">
        <p14:creationId xmlns:p14="http://schemas.microsoft.com/office/powerpoint/2010/main" val="1202849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do you see the differences here?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differences in these images, we cannot see them, however the AI ​​can!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had first experience of this problem on our very first project. Pillow library was used to resize images, and which was no longer up to date. As we must always maintain libraires up to dates. As a good developer, I updated it. What happened next, is that predictions did not work anymore. So, I looked at the pictures. Images was identical to my eyes. It was impossible for me to understand what happened. And in fact, for AI images were very different. AI received different bits as an input. The consequence of this problem is that if in production we do not use the same libraries version, python version, and operating system than during training, it may not work.</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Back to the demo. The AI ​​algorithm was trained with images resized to 200*200 pixels via Pillow library.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Story: On the driver's license project, we changed all images resize from Pillow library to OpenCV, which allowed us to save a little less than 2 seconds in the global pipeline time.</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demo I have also implemented a version where images in production are resized with OpenCV before prediction.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Watch, if I predict with images resized via Pillow and then with via OpenCV I don't always get the same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carried out a test with 12500 images and we have around 500 different predictions.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34</a:t>
            </a:fld>
            <a:endParaRPr lang="es-ES_tradnl"/>
          </a:p>
        </p:txBody>
      </p:sp>
    </p:spTree>
    <p:extLst>
      <p:ext uri="{BB962C8B-B14F-4D97-AF65-F5344CB8AC3E}">
        <p14:creationId xmlns:p14="http://schemas.microsoft.com/office/powerpoint/2010/main" val="4205410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only makes 3% prediction differences, but if you take a complex pipeline, where we chain algorithms with different AIs. 3% will propagate thought the pipeline, so at the end the prediction rate becomes very low.</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35</a:t>
            </a:fld>
            <a:endParaRPr lang="es-ES_tradnl"/>
          </a:p>
        </p:txBody>
      </p:sp>
    </p:spTree>
    <p:extLst>
      <p:ext uri="{BB962C8B-B14F-4D97-AF65-F5344CB8AC3E}">
        <p14:creationId xmlns:p14="http://schemas.microsoft.com/office/powerpoint/2010/main" val="2186427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36</a:t>
            </a:fld>
            <a:endParaRPr lang="es-ES_tradnl"/>
          </a:p>
        </p:txBody>
      </p:sp>
    </p:spTree>
    <p:extLst>
      <p:ext uri="{BB962C8B-B14F-4D97-AF65-F5344CB8AC3E}">
        <p14:creationId xmlns:p14="http://schemas.microsoft.com/office/powerpoint/2010/main" val="2702445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37</a:t>
            </a:fld>
            <a:endParaRPr lang="fr-FR"/>
          </a:p>
        </p:txBody>
      </p:sp>
    </p:spTree>
    <p:extLst>
      <p:ext uri="{BB962C8B-B14F-4D97-AF65-F5344CB8AC3E}">
        <p14:creationId xmlns:p14="http://schemas.microsoft.com/office/powerpoint/2010/main" val="3141607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start, we will organize our team. In an AI project, there are 3 main phases. The first phase is the exploration phase, we will test if the project is feasible, then we move on to an industrialization phase and finally we have a “Deployment and Run”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here, I present to you Elisabeth, Elisabeth is a Data Scientist. We asked her to work alone on the exploration phase.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38</a:t>
            </a:fld>
            <a:endParaRPr lang="fr-FR"/>
          </a:p>
        </p:txBody>
      </p:sp>
    </p:spTree>
    <p:extLst>
      <p:ext uri="{BB962C8B-B14F-4D97-AF65-F5344CB8AC3E}">
        <p14:creationId xmlns:p14="http://schemas.microsoft.com/office/powerpoint/2010/main" val="1513710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Elisabeth is an excellent cook, we asked her to knead the pizza dough and spread it. She does it very well.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39</a:t>
            </a:fld>
            <a:endParaRPr lang="fr-FR"/>
          </a:p>
        </p:txBody>
      </p:sp>
    </p:spTree>
    <p:extLst>
      <p:ext uri="{BB962C8B-B14F-4D97-AF65-F5344CB8AC3E}">
        <p14:creationId xmlns:p14="http://schemas.microsoft.com/office/powerpoint/2010/main" val="41318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Here is a functional example of a mail classification</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your information, all images you see here with a small text below are generated by an artificial intelligence algorithm.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4</a:t>
            </a:fld>
            <a:endParaRPr lang="es-ES_tradnl"/>
          </a:p>
        </p:txBody>
      </p:sp>
    </p:spTree>
    <p:extLst>
      <p:ext uri="{BB962C8B-B14F-4D97-AF65-F5344CB8AC3E}">
        <p14:creationId xmlns:p14="http://schemas.microsoft.com/office/powerpoint/2010/main" val="1367879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is done.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40</a:t>
            </a:fld>
            <a:endParaRPr lang="fr-FR"/>
          </a:p>
        </p:txBody>
      </p:sp>
    </p:spTree>
    <p:extLst>
      <p:ext uri="{BB962C8B-B14F-4D97-AF65-F5344CB8AC3E}">
        <p14:creationId xmlns:p14="http://schemas.microsoft.com/office/powerpoint/2010/main" val="2994887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present you, Hicham, his role is to distribute the ingredients on the pizza dough.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41</a:t>
            </a:fld>
            <a:endParaRPr lang="fr-FR"/>
          </a:p>
        </p:txBody>
      </p:sp>
    </p:spTree>
    <p:extLst>
      <p:ext uri="{BB962C8B-B14F-4D97-AF65-F5344CB8AC3E}">
        <p14:creationId xmlns:p14="http://schemas.microsoft.com/office/powerpoint/2010/main" val="3227282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Elisabeth, sends the pizza dough and the ingredients to Hicham. As you can see on the left, Elisabeth forgot to give the ham to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42</a:t>
            </a:fld>
            <a:endParaRPr lang="fr-FR"/>
          </a:p>
        </p:txBody>
      </p:sp>
    </p:spTree>
    <p:extLst>
      <p:ext uri="{BB962C8B-B14F-4D97-AF65-F5344CB8AC3E}">
        <p14:creationId xmlns:p14="http://schemas.microsoft.com/office/powerpoint/2010/main" val="3504475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 now, Hicham, it's his turn to play and it's up to him to spread the ingredients on the pizza dough. However, he realizes that the ham has been forgotten and he expected that Elisabeth would have pre-cut the ingredients. Unfortunately, he does not have any knife.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Hicham as a good developer does everything he can. He takes the ingredients and spreads them as he can on the pizza.</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43</a:t>
            </a:fld>
            <a:endParaRPr lang="fr-FR"/>
          </a:p>
        </p:txBody>
      </p:sp>
    </p:spTree>
    <p:extLst>
      <p:ext uri="{BB962C8B-B14F-4D97-AF65-F5344CB8AC3E}">
        <p14:creationId xmlns:p14="http://schemas.microsoft.com/office/powerpoint/2010/main" val="1068348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Good job for Hicham.</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44</a:t>
            </a:fld>
            <a:endParaRPr lang="fr-FR"/>
          </a:p>
        </p:txBody>
      </p:sp>
    </p:spTree>
    <p:extLst>
      <p:ext uri="{BB962C8B-B14F-4D97-AF65-F5344CB8AC3E}">
        <p14:creationId xmlns:p14="http://schemas.microsoft.com/office/powerpoint/2010/main" val="3592404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I present you Khalid; it's our Ops. He is responsible for baking the pizza then to deliver it to the customers.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45</a:t>
            </a:fld>
            <a:endParaRPr lang="fr-FR"/>
          </a:p>
        </p:txBody>
      </p:sp>
    </p:spTree>
    <p:extLst>
      <p:ext uri="{BB962C8B-B14F-4D97-AF65-F5344CB8AC3E}">
        <p14:creationId xmlns:p14="http://schemas.microsoft.com/office/powerpoint/2010/main" val="2805080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Hop, Hicham give the pizza to Khalid.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46</a:t>
            </a:fld>
            <a:endParaRPr lang="fr-FR"/>
          </a:p>
        </p:txBody>
      </p:sp>
    </p:spTree>
    <p:extLst>
      <p:ext uri="{BB962C8B-B14F-4D97-AF65-F5344CB8AC3E}">
        <p14:creationId xmlns:p14="http://schemas.microsoft.com/office/powerpoint/2010/main" val="3278998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Damn, we forgot to give the instructions to Khalid. He doesn't know how to cook it (what temperature, and for how long). So, Khalid try to cook the pizza as he can.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47</a:t>
            </a:fld>
            <a:endParaRPr lang="fr-FR"/>
          </a:p>
        </p:txBody>
      </p:sp>
    </p:spTree>
    <p:extLst>
      <p:ext uri="{BB962C8B-B14F-4D97-AF65-F5344CB8AC3E}">
        <p14:creationId xmlns:p14="http://schemas.microsoft.com/office/powerpoint/2010/main" val="294378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Unfortunately, now the pizza – without ham, and with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badmy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cut ingredients – is burnt. Good luck eating that!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48</a:t>
            </a:fld>
            <a:endParaRPr lang="fr-FR"/>
          </a:p>
        </p:txBody>
      </p:sp>
    </p:spTree>
    <p:extLst>
      <p:ext uri="{BB962C8B-B14F-4D97-AF65-F5344CB8AC3E}">
        <p14:creationId xmlns:p14="http://schemas.microsoft.com/office/powerpoint/2010/main" val="796949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sum up, here we have organized our team in silo, each role working separately, and also at the same time. It’s not a team mode. If you want to wreck your project, this is the right way to organize.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should know that the very first choice of libraries from the start of the project has a direct impact on production. Not working together, not worrying about production from the beginning of the project, are silver bullets to make project fail.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49</a:t>
            </a:fld>
            <a:endParaRPr lang="fr-FR"/>
          </a:p>
        </p:txBody>
      </p:sp>
    </p:spTree>
    <p:extLst>
      <p:ext uri="{BB962C8B-B14F-4D97-AF65-F5344CB8AC3E}">
        <p14:creationId xmlns:p14="http://schemas.microsoft.com/office/powerpoint/2010/main" val="3383943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a:t>
            </a:fld>
            <a:endParaRPr lang="es-ES_tradnl"/>
          </a:p>
        </p:txBody>
      </p:sp>
    </p:spTree>
    <p:extLst>
      <p:ext uri="{BB962C8B-B14F-4D97-AF65-F5344CB8AC3E}">
        <p14:creationId xmlns:p14="http://schemas.microsoft.com/office/powerpoint/2010/main" val="1531898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50</a:t>
            </a:fld>
            <a:endParaRPr lang="es-ES_tradnl"/>
          </a:p>
        </p:txBody>
      </p:sp>
    </p:spTree>
    <p:extLst>
      <p:ext uri="{BB962C8B-B14F-4D97-AF65-F5344CB8AC3E}">
        <p14:creationId xmlns:p14="http://schemas.microsoft.com/office/powerpoint/2010/main" val="2709529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51</a:t>
            </a:fld>
            <a:endParaRPr lang="es-ES_tradnl"/>
          </a:p>
        </p:txBody>
      </p:sp>
    </p:spTree>
    <p:extLst>
      <p:ext uri="{BB962C8B-B14F-4D97-AF65-F5344CB8AC3E}">
        <p14:creationId xmlns:p14="http://schemas.microsoft.com/office/powerpoint/2010/main" val="2041643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52</a:t>
            </a:fld>
            <a:endParaRPr lang="es-ES_tradnl"/>
          </a:p>
        </p:txBody>
      </p:sp>
    </p:spTree>
    <p:extLst>
      <p:ext uri="{BB962C8B-B14F-4D97-AF65-F5344CB8AC3E}">
        <p14:creationId xmlns:p14="http://schemas.microsoft.com/office/powerpoint/2010/main" val="1728875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53</a:t>
            </a:fld>
            <a:endParaRPr lang="es-ES_tradnl"/>
          </a:p>
        </p:txBody>
      </p:sp>
    </p:spTree>
    <p:extLst>
      <p:ext uri="{BB962C8B-B14F-4D97-AF65-F5344CB8AC3E}">
        <p14:creationId xmlns:p14="http://schemas.microsoft.com/office/powerpoint/2010/main" val="3283142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54</a:t>
            </a:fld>
            <a:endParaRPr lang="es-ES_tradnl"/>
          </a:p>
        </p:txBody>
      </p:sp>
    </p:spTree>
    <p:extLst>
      <p:ext uri="{BB962C8B-B14F-4D97-AF65-F5344CB8AC3E}">
        <p14:creationId xmlns:p14="http://schemas.microsoft.com/office/powerpoint/2010/main" val="1739656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55</a:t>
            </a:fld>
            <a:endParaRPr lang="es-ES_tradnl"/>
          </a:p>
        </p:txBody>
      </p:sp>
    </p:spTree>
    <p:extLst>
      <p:ext uri="{BB962C8B-B14F-4D97-AF65-F5344CB8AC3E}">
        <p14:creationId xmlns:p14="http://schemas.microsoft.com/office/powerpoint/2010/main" val="3314283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56</a:t>
            </a:fld>
            <a:endParaRPr lang="es-ES_tradnl"/>
          </a:p>
        </p:txBody>
      </p:sp>
    </p:spTree>
    <p:extLst>
      <p:ext uri="{BB962C8B-B14F-4D97-AF65-F5344CB8AC3E}">
        <p14:creationId xmlns:p14="http://schemas.microsoft.com/office/powerpoint/2010/main" val="1662760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57</a:t>
            </a:fld>
            <a:endParaRPr lang="es-ES_tradnl"/>
          </a:p>
        </p:txBody>
      </p:sp>
    </p:spTree>
    <p:extLst>
      <p:ext uri="{BB962C8B-B14F-4D97-AF65-F5344CB8AC3E}">
        <p14:creationId xmlns:p14="http://schemas.microsoft.com/office/powerpoint/2010/main" val="1409244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58</a:t>
            </a:fld>
            <a:endParaRPr lang="es-ES_tradnl"/>
          </a:p>
        </p:txBody>
      </p:sp>
    </p:spTree>
    <p:extLst>
      <p:ext uri="{BB962C8B-B14F-4D97-AF65-F5344CB8AC3E}">
        <p14:creationId xmlns:p14="http://schemas.microsoft.com/office/powerpoint/2010/main" val="279658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Now we're going to set up the table for our customers. So, if you want to ruin a project it can be a very good idea not to focus on the user needs.</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First example, on the driving license project, we were asked to read the documents in less than 10 seconds. When we started working on it, we deploy on production environment the very first algorithm that Data Scientists gave to us, the Splitter of PDF. We quickly realized that the times of one extraction took around 15 to 30 seconds, which was very problematic. The Data Scientists did not notice it because they work on overpowered machines which perform the operation very quickly.</a:t>
            </a:r>
          </a:p>
          <a:p>
            <a:pPr>
              <a:lnSpc>
                <a:spcPct val="107000"/>
              </a:lnSpc>
              <a:spcAft>
                <a:spcPts val="80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example, when we were a little further on the project. We realized that some readings were very slow and clogged the systems. By looking a little more in detail at that the documents. We found that, in general, there were almost unreadable document event for a human. For this kind of case, it would have been a good idea to go see the users and to ask them if it would not be a better idea to report immediately that the document is not clean enough. It would have been better for the system and final users which wait 40 seconds before getting very bad results.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59</a:t>
            </a:fld>
            <a:endParaRPr lang="es-ES_tradnl"/>
          </a:p>
        </p:txBody>
      </p:sp>
    </p:spTree>
    <p:extLst>
      <p:ext uri="{BB962C8B-B14F-4D97-AF65-F5344CB8AC3E}">
        <p14:creationId xmlns:p14="http://schemas.microsoft.com/office/powerpoint/2010/main" val="3864111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a:t>
            </a:fld>
            <a:endParaRPr lang="es-ES_tradnl"/>
          </a:p>
        </p:txBody>
      </p:sp>
    </p:spTree>
    <p:extLst>
      <p:ext uri="{BB962C8B-B14F-4D97-AF65-F5344CB8AC3E}">
        <p14:creationId xmlns:p14="http://schemas.microsoft.com/office/powerpoint/2010/main" val="804272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Time to pay the bill!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don't have to wait for someone to come to you to start paying attention if the project is too expensive.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planet has limited resources, so please, you should always think about consuming as few resources as possible.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your project is too expensive, it may be stopped.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60</a:t>
            </a:fld>
            <a:endParaRPr lang="es-ES_tradnl"/>
          </a:p>
        </p:txBody>
      </p:sp>
    </p:spTree>
    <p:extLst>
      <p:ext uri="{BB962C8B-B14F-4D97-AF65-F5344CB8AC3E}">
        <p14:creationId xmlns:p14="http://schemas.microsoft.com/office/powerpoint/2010/main" val="41824629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part we are going to give feedbacks based on different experiences. This allowed us to learn what NOT to do.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make it fun, we are going to open a pizzeria and we are going to organize to serve pizzas to our customers. We're going to put everything in place to make our pizzeria fails to deliver a good meal.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61</a:t>
            </a:fld>
            <a:endParaRPr lang="es-ES_tradnl"/>
          </a:p>
        </p:txBody>
      </p:sp>
    </p:spTree>
    <p:extLst>
      <p:ext uri="{BB962C8B-B14F-4D97-AF65-F5344CB8AC3E}">
        <p14:creationId xmlns:p14="http://schemas.microsoft.com/office/powerpoint/2010/main" val="18510981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start from the exploration phase. What is important from the beginning in the organization of the project is to make all the actors work together toward a single objective: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make the project work in production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Focus on humans, make sure everyone share their own problems, make your everyone understands the problems of others, make sure everyone is working together on their resolution.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is really the heart of the success of a project. This is also why the title of this presentation is called MLOPS is a human adventure, it is really a culture of sharing associated with the fact of trusting each other.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this exploration phase, will make it possible to estimate whether the project is feasible or not.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62</a:t>
            </a:fld>
            <a:endParaRPr lang="es-ES_tradnl"/>
          </a:p>
        </p:txBody>
      </p:sp>
    </p:spTree>
    <p:extLst>
      <p:ext uri="{BB962C8B-B14F-4D97-AF65-F5344CB8AC3E}">
        <p14:creationId xmlns:p14="http://schemas.microsoft.com/office/powerpoint/2010/main" val="2832394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work on AI issues directly on production with production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secure this, we will ask Khalid our Ops to deploy a development environment on production network. Only few people will have access to this environment on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63</a:t>
            </a:fld>
            <a:endParaRPr lang="es-ES_tradnl"/>
          </a:p>
        </p:txBody>
      </p:sp>
    </p:spTree>
    <p:extLst>
      <p:ext uri="{BB962C8B-B14F-4D97-AF65-F5344CB8AC3E}">
        <p14:creationId xmlns:p14="http://schemas.microsoft.com/office/powerpoint/2010/main" val="1935290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the beginning Elisabeth and Hicham will work together from GIT and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will mainly be Elisabeth who will be active on the first phase but accompanied by Hicham who knows production difficulties.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64</a:t>
            </a:fld>
            <a:endParaRPr lang="es-ES_tradnl"/>
          </a:p>
        </p:txBody>
      </p:sp>
    </p:spTree>
    <p:extLst>
      <p:ext uri="{BB962C8B-B14F-4D97-AF65-F5344CB8AC3E}">
        <p14:creationId xmlns:p14="http://schemas.microsoft.com/office/powerpoint/2010/main" val="10675661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Quite quickly we will have to start a labelling phase.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We're going to find Lilian again. </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is very important to work in collaboration with the team that is going to label the data. Why? Because Data is your gold.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What we will do, is that we will first make small batches of data. Which will be used to refine the labelling rules. It is extremely important that the labels are carried out in the same way by everyone.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Imagine you have to Zone some cats on images. Imagine you have a cat that is on a table and its tail disappears under the table and becomes visible again on the other side. An annotator may Zone the cat without the piece of tail and another one may select the cat with the full tail.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With, this kind of data, the AI ​​will not be able to learn well. It is very important to choose common rules, to refine the labelling rules according to each specific case that we encounter.</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rules are well defined, the volume of labelling data can be increased.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65</a:t>
            </a:fld>
            <a:endParaRPr lang="es-ES_tradnl"/>
          </a:p>
        </p:txBody>
      </p:sp>
    </p:spTree>
    <p:extLst>
      <p:ext uri="{BB962C8B-B14F-4D97-AF65-F5344CB8AC3E}">
        <p14:creationId xmlns:p14="http://schemas.microsoft.com/office/powerpoint/2010/main" val="176179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we have labelled the data, we can train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to automate and save time; we will set up a continuous integration which will allow us to be able to replay the training automatically, almost industrially.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deliverable: it is not the model. It's the CODE in GIT plus the DATA versioned in a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DataLake</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You model will be reproductible !</a:t>
            </a:r>
            <a:endParaRPr lang="fr-FR"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66</a:t>
            </a:fld>
            <a:endParaRPr lang="es-ES_tradnl"/>
          </a:p>
        </p:txBody>
      </p:sp>
    </p:spTree>
    <p:extLst>
      <p:ext uri="{BB962C8B-B14F-4D97-AF65-F5344CB8AC3E}">
        <p14:creationId xmlns:p14="http://schemas.microsoft.com/office/powerpoint/2010/main" val="408865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see that we already have a well-spread pizza dough with all our ingredients and a knife ready to use, so, we really have everything we need.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the end of this step, we must all together be able to estimate the metrics.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Prediction</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quality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Production infrastructure </a:t>
            </a:r>
          </a:p>
          <a:p>
            <a:pPr marL="342900" lvl="0" indent="-342900">
              <a:lnSpc>
                <a:spcPct val="107000"/>
              </a:lnSpc>
              <a:buFont typeface="Symbol" panose="05050102010706020507" pitchFamily="18" charset="2"/>
              <a:buChar char=""/>
            </a:pPr>
            <a:r>
              <a:rPr lang="fr-FR"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fr-FR" sz="1800" dirty="0">
                <a:effectLst/>
                <a:latin typeface="Calibri" panose="020F0502020204030204" pitchFamily="34" charset="0"/>
                <a:ea typeface="Times New Roman" panose="02020603050405020304" pitchFamily="18" charset="0"/>
                <a:cs typeface="Times New Roman" panose="02020603050405020304" pitchFamily="18" charset="0"/>
              </a:rPr>
              <a:t> time </a:t>
            </a:r>
          </a:p>
          <a:p>
            <a:pPr marL="0" lvl="0" indent="0">
              <a:lnSpc>
                <a:spcPct val="107000"/>
              </a:lnSpc>
              <a:spcAft>
                <a:spcPts val="800"/>
              </a:spcAft>
              <a:buFont typeface="Symbol" panose="05050102010706020507" pitchFamily="18" charset="2"/>
              <a:buNone/>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already have a versioned quasi-industrial training code and the versioned data, this is our deliverable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67</a:t>
            </a:fld>
            <a:endParaRPr lang="es-ES_tradnl"/>
          </a:p>
        </p:txBody>
      </p:sp>
    </p:spTree>
    <p:extLst>
      <p:ext uri="{BB962C8B-B14F-4D97-AF65-F5344CB8AC3E}">
        <p14:creationId xmlns:p14="http://schemas.microsoft.com/office/powerpoint/2010/main" val="3392534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will be able to enter to the industrialization phase where the goal will be to develop and bring into production APIs that host the models.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68</a:t>
            </a:fld>
            <a:endParaRPr lang="es-ES_tradnl"/>
          </a:p>
        </p:txBody>
      </p:sp>
    </p:spTree>
    <p:extLst>
      <p:ext uri="{BB962C8B-B14F-4D97-AF65-F5344CB8AC3E}">
        <p14:creationId xmlns:p14="http://schemas.microsoft.com/office/powerpoint/2010/main" val="32219482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are going to set up continuous integration which will allow us to build docker images. We retrieve models from a model registry then build our APIs inside a DOCKER image then push it into a docker registry.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69</a:t>
            </a:fld>
            <a:endParaRPr lang="es-ES_tradnl"/>
          </a:p>
        </p:txBody>
      </p:sp>
    </p:spTree>
    <p:extLst>
      <p:ext uri="{BB962C8B-B14F-4D97-AF65-F5344CB8AC3E}">
        <p14:creationId xmlns:p14="http://schemas.microsoft.com/office/powerpoint/2010/main" val="1374219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subsets of artificial intelligence is machine learning and one of the subsets of machine learning is deep learning.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a:t>
            </a:fld>
            <a:endParaRPr lang="es-ES_tradnl"/>
          </a:p>
        </p:txBody>
      </p:sp>
    </p:spTree>
    <p:extLst>
      <p:ext uri="{BB962C8B-B14F-4D97-AF65-F5344CB8AC3E}">
        <p14:creationId xmlns:p14="http://schemas.microsoft.com/office/powerpoint/2010/main" val="1389279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70</a:t>
            </a:fld>
            <a:endParaRPr lang="es-ES_tradnl"/>
          </a:p>
        </p:txBody>
      </p:sp>
    </p:spTree>
    <p:extLst>
      <p:ext uri="{BB962C8B-B14F-4D97-AF65-F5344CB8AC3E}">
        <p14:creationId xmlns:p14="http://schemas.microsoft.com/office/powerpoint/2010/main" val="37849272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AXA France, we deploy our docker images on OpenShift. We will ask our OPS to set up the development and staging environments. We deliver using GITOPS method. We use 4 GIT branches, one for the development environment, one for the staging, 2 others for pre-production and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will allow us to be able to deploy our applications via GIT manipulation.</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71</a:t>
            </a:fld>
            <a:endParaRPr lang="es-ES_tradnl"/>
          </a:p>
        </p:txBody>
      </p:sp>
    </p:spTree>
    <p:extLst>
      <p:ext uri="{BB962C8B-B14F-4D97-AF65-F5344CB8AC3E}">
        <p14:creationId xmlns:p14="http://schemas.microsoft.com/office/powerpoint/2010/main" val="1708118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are also quasi able to deploy from one git commit from the GIT with the code and auto deploy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openshift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development environment then play integration tests that compute, remember the triangle : “response time”, “prediction quality” and “infrastructure cost”.</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manual action to get the real feedback from an iso production environment, this is our Holy Grail !</a:t>
            </a:r>
          </a:p>
          <a:p>
            <a:pPr>
              <a:lnSpc>
                <a:spcPct val="107000"/>
              </a:lnSpc>
              <a:spcAft>
                <a:spcPts val="800"/>
              </a:spcAft>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So we check that we have the same quality of prediction as in training.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also check the response time and finely configure the sizing of the infrastructures.</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72</a:t>
            </a:fld>
            <a:endParaRPr lang="es-ES_tradnl"/>
          </a:p>
        </p:txBody>
      </p:sp>
    </p:spTree>
    <p:extLst>
      <p:ext uri="{BB962C8B-B14F-4D97-AF65-F5344CB8AC3E}">
        <p14:creationId xmlns:p14="http://schemas.microsoft.com/office/powerpoint/2010/main" val="37048987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Once the development environment is validated. We can deploy in staging.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do this, we make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PullRequest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 the staging branch.</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73</a:t>
            </a:fld>
            <a:endParaRPr lang="es-ES_tradnl"/>
          </a:p>
        </p:txBody>
      </p:sp>
    </p:spTree>
    <p:extLst>
      <p:ext uri="{BB962C8B-B14F-4D97-AF65-F5344CB8AC3E}">
        <p14:creationId xmlns:p14="http://schemas.microsoft.com/office/powerpoint/2010/main" val="1727232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that point we will enter to another phase of the project. We will ask our Ops to create a new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AzureML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training environment still on production. On this environment, we will only have read-only access.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74</a:t>
            </a:fld>
            <a:endParaRPr lang="es-ES_tradnl"/>
          </a:p>
        </p:txBody>
      </p:sp>
    </p:spTree>
    <p:extLst>
      <p:ext uri="{BB962C8B-B14F-4D97-AF65-F5344CB8AC3E}">
        <p14:creationId xmlns:p14="http://schemas.microsoft.com/office/powerpoint/2010/main" val="13041408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can now, via GIT manipulations, deploy on the development environment and then validate it.</a:t>
            </a:r>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75</a:t>
            </a:fld>
            <a:endParaRPr lang="es-ES_tradnl"/>
          </a:p>
        </p:txBody>
      </p:sp>
    </p:spTree>
    <p:extLst>
      <p:ext uri="{BB962C8B-B14F-4D97-AF65-F5344CB8AC3E}">
        <p14:creationId xmlns:p14="http://schemas.microsoft.com/office/powerpoint/2010/main" val="1863067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this stage, we already have a pizza that is almost pre-cooked.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76</a:t>
            </a:fld>
            <a:endParaRPr lang="es-ES_tradnl"/>
          </a:p>
        </p:txBody>
      </p:sp>
    </p:spTree>
    <p:extLst>
      <p:ext uri="{BB962C8B-B14F-4D97-AF65-F5344CB8AC3E}">
        <p14:creationId xmlns:p14="http://schemas.microsoft.com/office/powerpoint/2010/main" val="1043997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safety, we do not have the rights to deliver in preproduction. Only the OPS can do it and they will deliver this pre-cooked pizza in pre-production. Then we validate the environment.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77</a:t>
            </a:fld>
            <a:endParaRPr lang="es-ES_tradnl"/>
          </a:p>
        </p:txBody>
      </p:sp>
    </p:spTree>
    <p:extLst>
      <p:ext uri="{BB962C8B-B14F-4D97-AF65-F5344CB8AC3E}">
        <p14:creationId xmlns:p14="http://schemas.microsoft.com/office/powerpoint/2010/main" val="793934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Then Khalid deploys to production. Yeah </a:t>
            </a:r>
            <a:r>
              <a:rPr lang="en-US" sz="1800" dirty="0">
                <a:effectLst/>
                <a:latin typeface="Segoe UI Emoji" panose="020B0502040204020203" pitchFamily="34" charset="0"/>
                <a:ea typeface="Times New Roman" panose="02020603050405020304" pitchFamily="18" charset="0"/>
                <a:cs typeface="Times New Roman" panose="02020603050405020304" pitchFamily="18" charset="0"/>
                <a:sym typeface="Segoe UI Emoji" panose="020B0502040204020203" pitchFamily="34"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78</a:t>
            </a:fld>
            <a:endParaRPr lang="es-ES_tradnl"/>
          </a:p>
        </p:txBody>
      </p:sp>
    </p:spTree>
    <p:extLst>
      <p:ext uri="{BB962C8B-B14F-4D97-AF65-F5344CB8AC3E}">
        <p14:creationId xmlns:p14="http://schemas.microsoft.com/office/powerpoint/2010/main" val="26319444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he model API is deployed and follows the monitoring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79</a:t>
            </a:fld>
            <a:endParaRPr lang="es-ES_tradnl"/>
          </a:p>
        </p:txBody>
      </p:sp>
    </p:spTree>
    <p:extLst>
      <p:ext uri="{BB962C8B-B14F-4D97-AF65-F5344CB8AC3E}">
        <p14:creationId xmlns:p14="http://schemas.microsoft.com/office/powerpoint/2010/main" val="406134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will often hear about structured data usually being represented by an Excel file. In general, for this kind of problem where there is a limited number of inputs/outputs. We will use simple machine learning algorithms.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a:t>
            </a:fld>
            <a:endParaRPr lang="es-ES_tradnl"/>
          </a:p>
        </p:txBody>
      </p:sp>
    </p:spTree>
    <p:extLst>
      <p:ext uri="{BB962C8B-B14F-4D97-AF65-F5344CB8AC3E}">
        <p14:creationId xmlns:p14="http://schemas.microsoft.com/office/powerpoint/2010/main" val="10630206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the moment, for monitoring Data Drift we are using Prometheus and Grafana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This monitoring allows us to easily link the metrics send some alerts. Alerts are sent to another team specialized in production.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Subsequently, we work on setting up the feedback loop and we will rather connect to this feedback loop to set up much finer metrics and alerting.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80</a:t>
            </a:fld>
            <a:endParaRPr lang="es-ES_tradnl"/>
          </a:p>
        </p:txBody>
      </p:sp>
    </p:spTree>
    <p:extLst>
      <p:ext uri="{BB962C8B-B14F-4D97-AF65-F5344CB8AC3E}">
        <p14:creationId xmlns:p14="http://schemas.microsoft.com/office/powerpoint/2010/main" val="1202977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2 ways to share code inside the same GIT.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set up a directory named production. As in python everything is a module, the training code uses some modules called production to perform inference for scoring.</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81</a:t>
            </a:fld>
            <a:endParaRPr lang="es-ES_tradnl"/>
          </a:p>
        </p:txBody>
      </p:sp>
    </p:spTree>
    <p:extLst>
      <p:ext uri="{BB962C8B-B14F-4D97-AF65-F5344CB8AC3E}">
        <p14:creationId xmlns:p14="http://schemas.microsoft.com/office/powerpoint/2010/main" val="26469760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MLOPS is not centered on tools, however thanks to our projects, we have been able to set up tools and open source them. It is a pleasure to share them with you.</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daily clean allows us to automatically shut down Kubernetes environment.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Ecotag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allows us to make labelling and comply with GDPR rules.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ml-cli is our integration test tool.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82</a:t>
            </a:fld>
            <a:endParaRPr lang="es-ES_tradnl"/>
          </a:p>
        </p:txBody>
      </p:sp>
    </p:spTree>
    <p:extLst>
      <p:ext uri="{BB962C8B-B14F-4D97-AF65-F5344CB8AC3E}">
        <p14:creationId xmlns:p14="http://schemas.microsoft.com/office/powerpoint/2010/main" val="9140966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conclude, MLOPS is above all a culture of sharing.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Today we have projects that are at the top of the top of the complexity and if we do not put everything in place to help experts to work together.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understand that the problem of one is the problem of the other.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 can't work.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 production ready project should also be a final focus.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key to success comes in this sharing and working together.</a:t>
            </a: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finalement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AXA  =&gt; </a:t>
            </a:r>
          </a:p>
          <a:p>
            <a:pPr>
              <a:lnSpc>
                <a:spcPct val="107000"/>
              </a:lnSpc>
              <a:spcAft>
                <a:spcPts val="800"/>
              </a:spcAft>
            </a:pP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Transversale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amelioration continue.</a:t>
            </a: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Bonne pratique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Déploiment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Code, Collaboration. =&gt;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itéré</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rapidement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donc</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droit à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l’erreur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Dur avec le code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doux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avec les gens.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a:p>
            <a:r>
              <a:rPr lang="fr-FR" dirty="0"/>
              <a:t>J’ai eu du plaisir à réaliser ce partage, avez-vous des questions?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83</a:t>
            </a:fld>
            <a:endParaRPr lang="es-ES_tradnl"/>
          </a:p>
        </p:txBody>
      </p:sp>
    </p:spTree>
    <p:extLst>
      <p:ext uri="{BB962C8B-B14F-4D97-AF65-F5344CB8AC3E}">
        <p14:creationId xmlns:p14="http://schemas.microsoft.com/office/powerpoint/2010/main" val="4132229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Last example for our aperitif, for the text detection, we tried to replace these Custom Deep Learning algorithms by open-source algorithm available on internet. The only difference, Open-Source Algorithm are worst at detecting text on unreadable documents by humans.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If we had excluded these illegible documents from the start, we could have used this algorithm and thus gained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TimeToMarket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made a lot of money.</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86</a:t>
            </a:fld>
            <a:endParaRPr lang="es-ES_tradnl"/>
          </a:p>
        </p:txBody>
      </p:sp>
    </p:spTree>
    <p:extLst>
      <p:ext uri="{BB962C8B-B14F-4D97-AF65-F5344CB8AC3E}">
        <p14:creationId xmlns:p14="http://schemas.microsoft.com/office/powerpoint/2010/main" val="17184945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89</a:t>
            </a:fld>
            <a:endParaRPr lang="es-ES_tradnl"/>
          </a:p>
        </p:txBody>
      </p:sp>
    </p:spTree>
    <p:extLst>
      <p:ext uri="{BB962C8B-B14F-4D97-AF65-F5344CB8AC3E}">
        <p14:creationId xmlns:p14="http://schemas.microsoft.com/office/powerpoint/2010/main" val="42758902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On passe de duo a trio</a:t>
            </a:r>
          </a:p>
          <a:p>
            <a:r>
              <a:rPr lang="fr-FR" dirty="0"/>
              <a:t>- On est dans l’innovation</a:t>
            </a: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90</a:t>
            </a:fld>
            <a:endParaRPr lang="es-ES_tradnl"/>
          </a:p>
        </p:txBody>
      </p:sp>
    </p:spTree>
    <p:extLst>
      <p:ext uri="{BB962C8B-B14F-4D97-AF65-F5344CB8AC3E}">
        <p14:creationId xmlns:p14="http://schemas.microsoft.com/office/powerpoint/2010/main" val="30742685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91</a:t>
            </a:fld>
            <a:endParaRPr lang="es-ES_tradnl"/>
          </a:p>
        </p:txBody>
      </p:sp>
    </p:spTree>
    <p:extLst>
      <p:ext uri="{BB962C8B-B14F-4D97-AF65-F5344CB8AC3E}">
        <p14:creationId xmlns:p14="http://schemas.microsoft.com/office/powerpoint/2010/main" val="12436795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93</a:t>
            </a:fld>
            <a:endParaRPr lang="es-ES_tradnl"/>
          </a:p>
        </p:txBody>
      </p:sp>
    </p:spTree>
    <p:extLst>
      <p:ext uri="{BB962C8B-B14F-4D97-AF65-F5344CB8AC3E}">
        <p14:creationId xmlns:p14="http://schemas.microsoft.com/office/powerpoint/2010/main" val="6424052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Guillaume</a:t>
            </a:r>
          </a:p>
          <a:p>
            <a:r>
              <a:rPr lang="fr-FR"/>
              <a:t>10 </a:t>
            </a:r>
            <a:r>
              <a:rPr lang="fr-FR" err="1"/>
              <a:t>mins</a:t>
            </a:r>
            <a:endParaRPr lang="fr-F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94</a:t>
            </a:fld>
            <a:endParaRPr lang="es-ES_tradnl"/>
          </a:p>
        </p:txBody>
      </p:sp>
    </p:spTree>
    <p:extLst>
      <p:ext uri="{BB962C8B-B14F-4D97-AF65-F5344CB8AC3E}">
        <p14:creationId xmlns:p14="http://schemas.microsoft.com/office/powerpoint/2010/main" val="1836726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 have data like: sounds, images, videos. The number of possible inputs/outputs is generally higher. Consequently, we will generally use Deep learning algorithms which use neural networks.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a:t>
            </a:fld>
            <a:endParaRPr lang="es-ES_tradnl"/>
          </a:p>
        </p:txBody>
      </p:sp>
    </p:spTree>
    <p:extLst>
      <p:ext uri="{BB962C8B-B14F-4D97-AF65-F5344CB8AC3E}">
        <p14:creationId xmlns:p14="http://schemas.microsoft.com/office/powerpoint/2010/main" val="24255202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a:t>
            </a:r>
            <a:r>
              <a:rPr lang="fr-FR" dirty="0" err="1"/>
              <a:t>versionning</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d’industrialisation des scripts pour générer</a:t>
            </a:r>
          </a:p>
          <a:p>
            <a:endParaRPr lang="fr-FR" dirty="0"/>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96</a:t>
            </a:fld>
            <a:endParaRPr lang="es-ES_tradnl"/>
          </a:p>
        </p:txBody>
      </p:sp>
    </p:spTree>
    <p:extLst>
      <p:ext uri="{BB962C8B-B14F-4D97-AF65-F5344CB8AC3E}">
        <p14:creationId xmlns:p14="http://schemas.microsoft.com/office/powerpoint/2010/main" val="23776763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Exemple avec les rôles qui interviennent sur RAMI</a:t>
            </a:r>
          </a:p>
          <a:p>
            <a:r>
              <a:rPr lang="fr-FR"/>
              <a:t>Exemple aussi sur Clear</a:t>
            </a:r>
          </a:p>
          <a:p>
            <a:r>
              <a:rPr lang="fr-FR"/>
              <a:t>Exemple Carto</a:t>
            </a:r>
          </a:p>
        </p:txBody>
      </p:sp>
      <p:sp>
        <p:nvSpPr>
          <p:cNvPr id="4" name="Espace réservé du numéro de diapositive 3"/>
          <p:cNvSpPr>
            <a:spLocks noGrp="1"/>
          </p:cNvSpPr>
          <p:nvPr>
            <p:ph type="sldNum" sz="quarter" idx="5"/>
          </p:nvPr>
        </p:nvSpPr>
        <p:spPr/>
        <p:txBody>
          <a:bodyPr/>
          <a:lstStyle/>
          <a:p>
            <a:fld id="{1D5E6C2D-688A-4C51-93DA-6937F9B394E3}" type="slidenum">
              <a:rPr lang="fr-FR" smtClean="0"/>
              <a:t>100</a:t>
            </a:fld>
            <a:endParaRPr lang="fr-FR"/>
          </a:p>
        </p:txBody>
      </p:sp>
    </p:spTree>
    <p:extLst>
      <p:ext uri="{BB962C8B-B14F-4D97-AF65-F5344CB8AC3E}">
        <p14:creationId xmlns:p14="http://schemas.microsoft.com/office/powerpoint/2010/main" val="8866062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had the same problem with the email classification project. We had a deep learning algorithm to straighten out the documents. It wasn't doing it well and it took even longer than reading the document itself. So, we insisted on looking for algorithms and we managed to replace it without AI. Now execution is fast, less than 0.3 seconds and with very few resources consumed.</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who knows, if tomorrow we want to improve the performance and if we have the budget, we can train an AI.</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252C3A3-8174-F141-B491-7F0E98D116D0}" type="slidenum">
              <a:rPr lang="es-ES_tradnl" smtClean="0"/>
              <a:t>101</a:t>
            </a:fld>
            <a:endParaRPr lang="es-ES_tradnl"/>
          </a:p>
        </p:txBody>
      </p:sp>
    </p:spTree>
    <p:extLst>
      <p:ext uri="{BB962C8B-B14F-4D97-AF65-F5344CB8AC3E}">
        <p14:creationId xmlns:p14="http://schemas.microsoft.com/office/powerpoint/2010/main" val="263888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24EA-1F25-0B46-8A62-E422EF4F8C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3E44A85-3E82-8341-A2E8-10D675B26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6F151E-F7F9-0145-B0BC-3A898F3D958F}"/>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5" name="Footer Placeholder 4">
            <a:extLst>
              <a:ext uri="{FF2B5EF4-FFF2-40B4-BE49-F238E27FC236}">
                <a16:creationId xmlns:a16="http://schemas.microsoft.com/office/drawing/2014/main" id="{976423B5-3B7F-794C-A004-744184C29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1D655-9DD1-8E4E-925C-6D2908519F95}"/>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238096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B468-570A-E143-81E0-88A51D58F24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24FF18-97CD-F145-8BCA-6EE0F1E256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EB515BD-DE5A-5B42-AB83-D7F481DF3E98}"/>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5" name="Footer Placeholder 4">
            <a:extLst>
              <a:ext uri="{FF2B5EF4-FFF2-40B4-BE49-F238E27FC236}">
                <a16:creationId xmlns:a16="http://schemas.microsoft.com/office/drawing/2014/main" id="{45E7E3DA-B2B1-7347-8C5E-6B053D2DD0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C4702-6C6E-CB45-91B9-8D508E8E02DE}"/>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DEEA75BF-407D-44B4-AB9B-21F45D05F11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47630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97A56-1084-8744-B674-1A748286F5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24FC31B-35A2-6E46-955D-4AE2C45F2E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300FAE-B000-104C-96F1-F594154024F9}"/>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5" name="Footer Placeholder 4">
            <a:extLst>
              <a:ext uri="{FF2B5EF4-FFF2-40B4-BE49-F238E27FC236}">
                <a16:creationId xmlns:a16="http://schemas.microsoft.com/office/drawing/2014/main" id="{E310C994-0A2F-E445-A73A-5DEFF34716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4F8A3E-C11A-D543-A66F-B4EEF2F68743}"/>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310317F4-AF15-4189-985D-33C24B060D36}"/>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21859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F955-C96B-AE4E-96D9-1A67B47D28C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DEC029F-68AD-C446-9665-563D7F0E9198}"/>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9CA97AF5-25F4-8647-B443-6A1F255225F8}"/>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5" name="Footer Placeholder 4">
            <a:extLst>
              <a:ext uri="{FF2B5EF4-FFF2-40B4-BE49-F238E27FC236}">
                <a16:creationId xmlns:a16="http://schemas.microsoft.com/office/drawing/2014/main" id="{3187ACDF-99FC-C343-988D-536FC00F84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8A1592B-CA75-4249-941A-7412341E4F3B}"/>
              </a:ext>
            </a:extLst>
          </p:cNvPr>
          <p:cNvSpPr>
            <a:spLocks noGrp="1"/>
          </p:cNvSpPr>
          <p:nvPr>
            <p:ph type="sldNum" sz="quarter" idx="12"/>
          </p:nvPr>
        </p:nvSpPr>
        <p:spPr/>
        <p:txBody>
          <a:bodyPr/>
          <a:lstStyle/>
          <a:p>
            <a:fld id="{DED457E1-C03A-514C-93B6-2CB6674E8CD0}" type="slidenum">
              <a:rPr lang="en-GB" smtClean="0"/>
              <a:t>‹N°›</a:t>
            </a:fld>
            <a:endParaRPr lang="en-GB"/>
          </a:p>
        </p:txBody>
      </p:sp>
    </p:spTree>
    <p:extLst>
      <p:ext uri="{BB962C8B-B14F-4D97-AF65-F5344CB8AC3E}">
        <p14:creationId xmlns:p14="http://schemas.microsoft.com/office/powerpoint/2010/main" val="12115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57C2-DD86-A94B-93B8-1232A4067C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95DB49E-2974-CA46-A237-1D5BFBE83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193A00C-0CA4-E641-A739-54DFE08812F0}"/>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5" name="Footer Placeholder 4">
            <a:extLst>
              <a:ext uri="{FF2B5EF4-FFF2-40B4-BE49-F238E27FC236}">
                <a16:creationId xmlns:a16="http://schemas.microsoft.com/office/drawing/2014/main" id="{9430900A-5597-E542-BD9A-6BAEC8CCD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CBB631-A572-FC4E-8921-78AB1A226482}"/>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7" name="Content Placeholder 2">
            <a:extLst>
              <a:ext uri="{FF2B5EF4-FFF2-40B4-BE49-F238E27FC236}">
                <a16:creationId xmlns:a16="http://schemas.microsoft.com/office/drawing/2014/main" id="{2FACA4CF-F5D5-48C6-80C2-7ACF3A9FB7C4}"/>
              </a:ext>
            </a:extLst>
          </p:cNvPr>
          <p:cNvSpPr>
            <a:spLocks noGrp="1"/>
          </p:cNvSpPr>
          <p:nvPr>
            <p:ph idx="13"/>
          </p:nvPr>
        </p:nvSpPr>
        <p:spPr>
          <a:xfrm>
            <a:off x="0" y="606829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28363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EF58-0475-044F-9582-C6155754647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5DF81B9-1E90-834F-BD6D-9E41ED13A8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478FB-DC1F-AF4F-8141-28D69CF4DA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718CF64-CCEA-9949-AA7A-0EB01458E577}"/>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6" name="Footer Placeholder 5">
            <a:extLst>
              <a:ext uri="{FF2B5EF4-FFF2-40B4-BE49-F238E27FC236}">
                <a16:creationId xmlns:a16="http://schemas.microsoft.com/office/drawing/2014/main" id="{EDEC6B7C-68F6-2C4E-A93C-3C9766D60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33A07A-546F-F245-B442-45C70FEC11D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D9F9463F-D8D7-4C27-874E-44F4CAB4E9C2}"/>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7977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ADA-CAC2-D34C-BB09-BA532BBEC56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D830CE6-7A0C-214D-B58C-4D360DA0C4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008DB4-3B36-464C-B0F7-43299585A0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E960CF-9C5C-0C45-A0E5-32DF2A0E0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B7A24D-8D4B-4240-9555-16E3483149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FBABD6A-C968-7A47-AC0A-07D70A3D2D42}"/>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8" name="Footer Placeholder 7">
            <a:extLst>
              <a:ext uri="{FF2B5EF4-FFF2-40B4-BE49-F238E27FC236}">
                <a16:creationId xmlns:a16="http://schemas.microsoft.com/office/drawing/2014/main" id="{4D762947-370A-3D4A-88AA-290AF5551D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CDC476-6A34-CA42-BC4D-8569DE1B259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10" name="Content Placeholder 2">
            <a:extLst>
              <a:ext uri="{FF2B5EF4-FFF2-40B4-BE49-F238E27FC236}">
                <a16:creationId xmlns:a16="http://schemas.microsoft.com/office/drawing/2014/main" id="{FD825BBE-6589-4ABC-B161-FC0511DE205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5023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05BE-4BD4-A64B-9268-420C41FC93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A40BFD-3818-BA46-9933-514D5106C62E}"/>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4" name="Footer Placeholder 3">
            <a:extLst>
              <a:ext uri="{FF2B5EF4-FFF2-40B4-BE49-F238E27FC236}">
                <a16:creationId xmlns:a16="http://schemas.microsoft.com/office/drawing/2014/main" id="{EE9E0BEB-419E-524F-AF0F-2A3871ED7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27997D3-6F76-2641-82F6-52BD7D72E87A}"/>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6" name="Content Placeholder 2">
            <a:extLst>
              <a:ext uri="{FF2B5EF4-FFF2-40B4-BE49-F238E27FC236}">
                <a16:creationId xmlns:a16="http://schemas.microsoft.com/office/drawing/2014/main" id="{3D5617C6-6A69-4549-9250-15C8C6120C3D}"/>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4885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F4A069-797E-1749-8F03-CA0F4A994AF8}"/>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3" name="Footer Placeholder 2">
            <a:extLst>
              <a:ext uri="{FF2B5EF4-FFF2-40B4-BE49-F238E27FC236}">
                <a16:creationId xmlns:a16="http://schemas.microsoft.com/office/drawing/2014/main" id="{92137365-CB68-584A-BEA0-160EE4B791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F99054-421B-C842-BE9A-A9ADE24C8EDD}"/>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5" name="Content Placeholder 2">
            <a:extLst>
              <a:ext uri="{FF2B5EF4-FFF2-40B4-BE49-F238E27FC236}">
                <a16:creationId xmlns:a16="http://schemas.microsoft.com/office/drawing/2014/main" id="{0C37F8E5-401D-4F64-AC19-B10F8EE78522}"/>
              </a:ext>
            </a:extLst>
          </p:cNvPr>
          <p:cNvSpPr>
            <a:spLocks noGrp="1"/>
          </p:cNvSpPr>
          <p:nvPr>
            <p:ph idx="1"/>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110625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55AF-B49F-484D-8373-0E6859A0B1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60D6A5F-F3C4-3648-BE71-4938031A1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AA4D609-E5AE-F24B-B47B-AF982EBBC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FFC77-3DCA-4140-9ED7-6B2B462A9DC0}"/>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6" name="Footer Placeholder 5">
            <a:extLst>
              <a:ext uri="{FF2B5EF4-FFF2-40B4-BE49-F238E27FC236}">
                <a16:creationId xmlns:a16="http://schemas.microsoft.com/office/drawing/2014/main" id="{A740642C-88B8-DC45-9B22-E794ACFA81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AC9E80-E845-E84B-B1B9-1EF67362396C}"/>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305A46F6-D1FA-4BD0-A296-9A479897B4A7}"/>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213123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9749-A169-B640-AAE6-B5CED8A905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CE23F5-3C88-F142-9DB1-2300FABA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8E174D-26E0-244A-88FE-ABF18A4F4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97117-C459-C240-B80C-47A1CA71D799}"/>
              </a:ext>
            </a:extLst>
          </p:cNvPr>
          <p:cNvSpPr>
            <a:spLocks noGrp="1"/>
          </p:cNvSpPr>
          <p:nvPr>
            <p:ph type="dt" sz="half" idx="10"/>
          </p:nvPr>
        </p:nvSpPr>
        <p:spPr/>
        <p:txBody>
          <a:bodyPr/>
          <a:lstStyle/>
          <a:p>
            <a:fld id="{80160E5B-2E24-B941-8DE0-C0A90C36B7C5}" type="datetimeFigureOut">
              <a:rPr lang="en-GB" smtClean="0"/>
              <a:t>01/12/2022</a:t>
            </a:fld>
            <a:endParaRPr lang="en-GB"/>
          </a:p>
        </p:txBody>
      </p:sp>
      <p:sp>
        <p:nvSpPr>
          <p:cNvPr id="6" name="Footer Placeholder 5">
            <a:extLst>
              <a:ext uri="{FF2B5EF4-FFF2-40B4-BE49-F238E27FC236}">
                <a16:creationId xmlns:a16="http://schemas.microsoft.com/office/drawing/2014/main" id="{87BFE52B-9EE1-6045-AE9B-E2AE6D9053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4185FC-DDB5-5640-875F-6E679154EAD5}"/>
              </a:ext>
            </a:extLst>
          </p:cNvPr>
          <p:cNvSpPr>
            <a:spLocks noGrp="1"/>
          </p:cNvSpPr>
          <p:nvPr>
            <p:ph type="sldNum" sz="quarter" idx="12"/>
          </p:nvPr>
        </p:nvSpPr>
        <p:spPr/>
        <p:txBody>
          <a:bodyPr/>
          <a:lstStyle/>
          <a:p>
            <a:fld id="{DED457E1-C03A-514C-93B6-2CB6674E8CD0}" type="slidenum">
              <a:rPr lang="en-GB" smtClean="0"/>
              <a:t>‹N°›</a:t>
            </a:fld>
            <a:endParaRPr lang="en-GB"/>
          </a:p>
        </p:txBody>
      </p:sp>
      <p:sp>
        <p:nvSpPr>
          <p:cNvPr id="8" name="Content Placeholder 2">
            <a:extLst>
              <a:ext uri="{FF2B5EF4-FFF2-40B4-BE49-F238E27FC236}">
                <a16:creationId xmlns:a16="http://schemas.microsoft.com/office/drawing/2014/main" id="{68D93CC4-7FC0-400A-A0A6-68EA3514600C}"/>
              </a:ext>
            </a:extLst>
          </p:cNvPr>
          <p:cNvSpPr>
            <a:spLocks noGrp="1"/>
          </p:cNvSpPr>
          <p:nvPr>
            <p:ph idx="13"/>
          </p:nvPr>
        </p:nvSpPr>
        <p:spPr>
          <a:xfrm>
            <a:off x="0" y="6035040"/>
            <a:ext cx="12192000" cy="822960"/>
          </a:xfrm>
          <a:solidFill>
            <a:schemeClr val="bg1"/>
          </a:solidFill>
        </p:spPr>
        <p:txBody>
          <a:bodyPr/>
          <a:lstStyle>
            <a:lvl1pPr marL="0" indent="0">
              <a:buNone/>
              <a:defRPr/>
            </a:lvl1pPr>
          </a:lstStyle>
          <a:p>
            <a:pPr lvl="0"/>
            <a:endParaRPr lang="en-GB" dirty="0"/>
          </a:p>
        </p:txBody>
      </p:sp>
    </p:spTree>
    <p:extLst>
      <p:ext uri="{BB962C8B-B14F-4D97-AF65-F5344CB8AC3E}">
        <p14:creationId xmlns:p14="http://schemas.microsoft.com/office/powerpoint/2010/main" val="328500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97D48-1144-1543-A9D0-6D8F30B557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CB91358-EB14-1644-8137-FF2E84DCAF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8A87CC-5B90-3C4E-AA24-B5E1F035D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60E5B-2E24-B941-8DE0-C0A90C36B7C5}" type="datetimeFigureOut">
              <a:rPr lang="en-GB" smtClean="0"/>
              <a:t>01/12/2022</a:t>
            </a:fld>
            <a:endParaRPr lang="en-GB"/>
          </a:p>
        </p:txBody>
      </p:sp>
      <p:sp>
        <p:nvSpPr>
          <p:cNvPr id="5" name="Footer Placeholder 4">
            <a:extLst>
              <a:ext uri="{FF2B5EF4-FFF2-40B4-BE49-F238E27FC236}">
                <a16:creationId xmlns:a16="http://schemas.microsoft.com/office/drawing/2014/main" id="{9F21A7A4-2094-2E4E-ADD0-07CC8DC2C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D69577-F99D-4141-90F1-A6EA6A581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D457E1-C03A-514C-93B6-2CB6674E8CD0}" type="slidenum">
              <a:rPr lang="en-GB" smtClean="0"/>
              <a:t>‹N°›</a:t>
            </a:fld>
            <a:endParaRPr lang="en-GB"/>
          </a:p>
        </p:txBody>
      </p:sp>
      <p:sp>
        <p:nvSpPr>
          <p:cNvPr id="8" name="TextBox 7">
            <a:extLst>
              <a:ext uri="{FF2B5EF4-FFF2-40B4-BE49-F238E27FC236}">
                <a16:creationId xmlns:a16="http://schemas.microsoft.com/office/drawing/2014/main" id="{F2D484D0-E93D-3B4C-B946-B317F29E3332}"/>
              </a:ext>
            </a:extLst>
          </p:cNvPr>
          <p:cNvSpPr txBox="1"/>
          <p:nvPr userDrawn="1">
            <p:extLst>
              <p:ext uri="{1162E1C5-73C7-4A58-AE30-91384D911F3F}">
                <p184:classification xmlns:p184="http://schemas.microsoft.com/office/powerpoint/2018/4/main" val="ftr"/>
              </p:ext>
            </p:extLst>
          </p:nvPr>
        </p:nvSpPr>
        <p:spPr>
          <a:xfrm>
            <a:off x="5801487" y="6705600"/>
            <a:ext cx="433388"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cs typeface="Calibri" panose="020F0502020204030204" pitchFamily="34" charset="0"/>
              </a:rPr>
              <a:t>Internal</a:t>
            </a:r>
          </a:p>
        </p:txBody>
      </p:sp>
      <p:sp>
        <p:nvSpPr>
          <p:cNvPr id="7" name="MSIPCMContentMarking" descr="{&quot;HashCode&quot;:-496329073,&quot;Placement&quot;:&quot;Footer&quot;,&quot;Top&quot;:507.1359,&quot;Left&quot;:0.0,&quot;SlideWidth&quot;:960,&quot;SlideHeight&quot;:540}">
            <a:extLst>
              <a:ext uri="{FF2B5EF4-FFF2-40B4-BE49-F238E27FC236}">
                <a16:creationId xmlns:a16="http://schemas.microsoft.com/office/drawing/2014/main" id="{B69883B0-77FA-47F9-B4C1-41CBD9B28E2F}"/>
              </a:ext>
            </a:extLst>
          </p:cNvPr>
          <p:cNvSpPr txBox="1"/>
          <p:nvPr userDrawn="1"/>
        </p:nvSpPr>
        <p:spPr>
          <a:xfrm>
            <a:off x="0" y="6440626"/>
            <a:ext cx="1394988" cy="417374"/>
          </a:xfrm>
          <a:prstGeom prst="rect">
            <a:avLst/>
          </a:prstGeom>
          <a:noFill/>
        </p:spPr>
        <p:txBody>
          <a:bodyPr vert="horz" wrap="square" lIns="0" tIns="0" rIns="0" bIns="0" rtlCol="0" anchor="ctr" anchorCtr="1">
            <a:spAutoFit/>
          </a:bodyPr>
          <a:lstStyle/>
          <a:p>
            <a:pPr algn="l">
              <a:spcBef>
                <a:spcPts val="0"/>
              </a:spcBef>
              <a:spcAft>
                <a:spcPts val="0"/>
              </a:spcAft>
            </a:pPr>
            <a:r>
              <a:rPr lang="fr-FR" sz="1000">
                <a:solidFill>
                  <a:srgbClr val="000000"/>
                </a:solidFill>
                <a:latin typeface="Calibri" panose="020F0502020204030204" pitchFamily="34" charset="0"/>
              </a:rPr>
              <a:t>
 Classification : Public </a:t>
            </a:r>
          </a:p>
        </p:txBody>
      </p:sp>
    </p:spTree>
    <p:extLst>
      <p:ext uri="{BB962C8B-B14F-4D97-AF65-F5344CB8AC3E}">
        <p14:creationId xmlns:p14="http://schemas.microsoft.com/office/powerpoint/2010/main" val="2172190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dogs-vs-ca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hyperlink" Target="https://proceedings.neurips.cc/paper/2015/file/86df7dcfd896fcaf2674f757a2463eba-Paper.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28.xml"/><Relationship Id="rId16" Type="http://schemas.openxmlformats.org/officeDocument/2006/relationships/image" Target="../media/image31.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5.xml"/><Relationship Id="rId16" Type="http://schemas.openxmlformats.org/officeDocument/2006/relationships/image" Target="../media/image31.png"/><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svg"/><Relationship Id="rId4" Type="http://schemas.openxmlformats.org/officeDocument/2006/relationships/image" Target="../media/image38.pn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3.xml"/><Relationship Id="rId7"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2.svg"/><Relationship Id="rId5" Type="http://schemas.openxmlformats.org/officeDocument/2006/relationships/image" Target="../media/image43.png"/><Relationship Id="rId10" Type="http://schemas.openxmlformats.org/officeDocument/2006/relationships/image" Target="../media/image1.png"/><Relationship Id="rId4" Type="http://schemas.openxmlformats.org/officeDocument/2006/relationships/image" Target="../media/image37.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4.xml"/><Relationship Id="rId7" Type="http://schemas.openxmlformats.org/officeDocument/2006/relationships/image" Target="../media/image39.png"/><Relationship Id="rId12" Type="http://schemas.openxmlformats.org/officeDocument/2006/relationships/image" Target="../media/image2.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1.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5.xml"/><Relationship Id="rId7" Type="http://schemas.openxmlformats.org/officeDocument/2006/relationships/image" Target="../media/image39.png"/><Relationship Id="rId12" Type="http://schemas.openxmlformats.org/officeDocument/2006/relationships/image" Target="../media/image2.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1.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10" Type="http://schemas.openxmlformats.org/officeDocument/2006/relationships/image" Target="../media/image2.svg"/><Relationship Id="rId4" Type="http://schemas.openxmlformats.org/officeDocument/2006/relationships/image" Target="../media/image44.png"/><Relationship Id="rId9"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2.svg"/></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7.xml"/><Relationship Id="rId7"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sv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png"/><Relationship Id="rId9"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8.xml"/><Relationship Id="rId7"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svg"/><Relationship Id="rId5" Type="http://schemas.openxmlformats.org/officeDocument/2006/relationships/image" Target="../media/image45.png"/><Relationship Id="rId10" Type="http://schemas.openxmlformats.org/officeDocument/2006/relationships/image" Target="../media/image1.png"/><Relationship Id="rId4" Type="http://schemas.openxmlformats.org/officeDocument/2006/relationships/image" Target="../media/image44.png"/><Relationship Id="rId9" Type="http://schemas.openxmlformats.org/officeDocument/2006/relationships/image" Target="../media/image42.png"/></Relationships>
</file>

<file path=ppt/slides/_rels/slide4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2.svg"/></Relationships>
</file>

<file path=ppt/slides/_rels/slide4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6.png"/><Relationship Id="rId9" Type="http://schemas.openxmlformats.org/officeDocument/2006/relationships/image" Target="../media/image2.sv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9.png"/><Relationship Id="rId7"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1.png"/><Relationship Id="rId10" Type="http://schemas.openxmlformats.org/officeDocument/2006/relationships/image" Target="../media/image2.svg"/><Relationship Id="rId4" Type="http://schemas.openxmlformats.org/officeDocument/2006/relationships/image" Target="../media/image21.png"/><Relationship Id="rId9"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2.svg"/></Relationships>
</file>

<file path=ppt/slides/_rels/slide6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2.svg"/><Relationship Id="rId5" Type="http://schemas.openxmlformats.org/officeDocument/2006/relationships/image" Target="../media/image64.png"/><Relationship Id="rId10" Type="http://schemas.openxmlformats.org/officeDocument/2006/relationships/image" Target="../media/image1.png"/><Relationship Id="rId4" Type="http://schemas.openxmlformats.org/officeDocument/2006/relationships/image" Target="../media/image62.png"/><Relationship Id="rId9"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4.png"/><Relationship Id="rId10" Type="http://schemas.openxmlformats.org/officeDocument/2006/relationships/image" Target="../media/image2.svg"/><Relationship Id="rId4" Type="http://schemas.openxmlformats.org/officeDocument/2006/relationships/image" Target="../media/image62.png"/><Relationship Id="rId9" Type="http://schemas.openxmlformats.org/officeDocument/2006/relationships/image" Target="../media/image1.png"/></Relationships>
</file>

<file path=ppt/slides/_rels/slide6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2.png"/><Relationship Id="rId3" Type="http://schemas.openxmlformats.org/officeDocument/2006/relationships/image" Target="../media/image61.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67.xml"/><Relationship Id="rId16"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0.png"/><Relationship Id="rId5" Type="http://schemas.openxmlformats.org/officeDocument/2006/relationships/image" Target="../media/image64.png"/><Relationship Id="rId15" Type="http://schemas.openxmlformats.org/officeDocument/2006/relationships/image" Target="../media/image1.png"/><Relationship Id="rId10" Type="http://schemas.openxmlformats.org/officeDocument/2006/relationships/image" Target="../media/image39.png"/><Relationship Id="rId4" Type="http://schemas.openxmlformats.org/officeDocument/2006/relationships/image" Target="../media/image62.png"/><Relationship Id="rId9" Type="http://schemas.openxmlformats.org/officeDocument/2006/relationships/image" Target="../media/image43.png"/><Relationship Id="rId1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1.jpeg"/><Relationship Id="rId7"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4.png"/><Relationship Id="rId10" Type="http://schemas.openxmlformats.org/officeDocument/2006/relationships/image" Target="../media/image2.svg"/><Relationship Id="rId4" Type="http://schemas.openxmlformats.org/officeDocument/2006/relationships/image" Target="../media/image62.pn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1.jpeg"/><Relationship Id="rId7"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2.svg"/><Relationship Id="rId5" Type="http://schemas.openxmlformats.org/officeDocument/2006/relationships/image" Target="../media/image64.png"/><Relationship Id="rId10" Type="http://schemas.openxmlformats.org/officeDocument/2006/relationships/image" Target="../media/image1.png"/><Relationship Id="rId4" Type="http://schemas.openxmlformats.org/officeDocument/2006/relationships/image" Target="../media/image62.png"/><Relationship Id="rId9" Type="http://schemas.openxmlformats.org/officeDocument/2006/relationships/image" Target="../media/image44.png"/></Relationships>
</file>

<file path=ppt/slides/_rels/slide7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67.png"/><Relationship Id="rId12"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37.png"/><Relationship Id="rId4" Type="http://schemas.openxmlformats.org/officeDocument/2006/relationships/image" Target="../media/image62.png"/><Relationship Id="rId9" Type="http://schemas.openxmlformats.org/officeDocument/2006/relationships/image" Target="../media/image35.png"/><Relationship Id="rId14" Type="http://schemas.openxmlformats.org/officeDocument/2006/relationships/image" Target="../media/image2.svg"/></Relationships>
</file>

<file path=ppt/slides/_rels/slide7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68.png"/><Relationship Id="rId12"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2.svg"/></Relationships>
</file>

<file path=ppt/slides/_rels/slide7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2.sv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1.png"/><Relationship Id="rId5" Type="http://schemas.openxmlformats.org/officeDocument/2006/relationships/image" Target="../media/image68.png"/><Relationship Id="rId10" Type="http://schemas.openxmlformats.org/officeDocument/2006/relationships/image" Target="../media/image45.png"/><Relationship Id="rId4" Type="http://schemas.openxmlformats.org/officeDocument/2006/relationships/image" Target="../media/image67.png"/><Relationship Id="rId9" Type="http://schemas.openxmlformats.org/officeDocument/2006/relationships/image" Target="../media/image44.png"/></Relationships>
</file>

<file path=ppt/slides/_rels/slide7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8.png"/><Relationship Id="rId7" Type="http://schemas.openxmlformats.org/officeDocument/2006/relationships/image" Target="../media/image44.png"/><Relationship Id="rId12" Type="http://schemas.openxmlformats.org/officeDocument/2006/relationships/image" Target="../media/image2.sv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1.png"/><Relationship Id="rId5" Type="http://schemas.openxmlformats.org/officeDocument/2006/relationships/image" Target="../media/image35.png"/><Relationship Id="rId10"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1.jpeg"/></Relationships>
</file>

<file path=ppt/slides/_rels/slide7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70.png"/></Relationships>
</file>

<file path=ppt/slides/_rels/slide7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pn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2.svg"/></Relationships>
</file>

<file path=ppt/slides/_rels/slide7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70.png"/></Relationships>
</file>

<file path=ppt/slides/_rels/slide7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svg"/><Relationship Id="rId3" Type="http://schemas.openxmlformats.org/officeDocument/2006/relationships/image" Target="../media/image61.jpeg"/><Relationship Id="rId7" Type="http://schemas.openxmlformats.org/officeDocument/2006/relationships/image" Target="../media/image35.png"/><Relationship Id="rId12"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45.png"/><Relationship Id="rId5" Type="http://schemas.openxmlformats.org/officeDocument/2006/relationships/image" Target="../media/image67.png"/><Relationship Id="rId10" Type="http://schemas.openxmlformats.org/officeDocument/2006/relationships/image" Target="../media/image44.png"/><Relationship Id="rId4" Type="http://schemas.openxmlformats.org/officeDocument/2006/relationships/image" Target="../media/image62.png"/><Relationship Id="rId9" Type="http://schemas.openxmlformats.org/officeDocument/2006/relationships/image" Target="../media/image37.png"/><Relationship Id="rId14"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2.xml.rels><?xml version="1.0" encoding="UTF-8" standalone="yes"?>
<Relationships xmlns="http://schemas.openxmlformats.org/package/2006/relationships"><Relationship Id="rId8" Type="http://schemas.openxmlformats.org/officeDocument/2006/relationships/image" Target="../media/image75.gif"/><Relationship Id="rId3" Type="http://schemas.openxmlformats.org/officeDocument/2006/relationships/image" Target="../media/image72.gif"/><Relationship Id="rId7" Type="http://schemas.openxmlformats.org/officeDocument/2006/relationships/hyperlink" Target="https://github.com/AxaGuilDEv/dailyclean"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github.com/AxaGuilDEv/ml-cli/blob/master/README-ECOTAG.md" TargetMode="External"/><Relationship Id="rId11" Type="http://schemas.openxmlformats.org/officeDocument/2006/relationships/image" Target="../media/image2.svg"/><Relationship Id="rId5" Type="http://schemas.openxmlformats.org/officeDocument/2006/relationships/image" Target="../media/image74.png"/><Relationship Id="rId10" Type="http://schemas.openxmlformats.org/officeDocument/2006/relationships/image" Target="../media/image1.png"/><Relationship Id="rId4" Type="http://schemas.openxmlformats.org/officeDocument/2006/relationships/image" Target="../media/image73.png"/><Relationship Id="rId9" Type="http://schemas.openxmlformats.org/officeDocument/2006/relationships/hyperlink" Target="https://github.com/AxaGuilDEv/ml-cli/blob/master/README-ML-CLI.m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0.jp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81.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52.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86.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9.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87.jpeg"/><Relationship Id="rId9" Type="http://schemas.openxmlformats.org/officeDocument/2006/relationships/image" Target="../media/image25.png"/><Relationship Id="rId14" Type="http://schemas.openxmlformats.org/officeDocument/2006/relationships/image" Target="../media/image3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F9411-EA7D-4D4E-A03E-C99257532632}"/>
              </a:ext>
            </a:extLst>
          </p:cNvPr>
          <p:cNvSpPr txBox="1"/>
          <p:nvPr/>
        </p:nvSpPr>
        <p:spPr>
          <a:xfrm>
            <a:off x="3175000" y="256374"/>
            <a:ext cx="8883649" cy="1754326"/>
          </a:xfrm>
          <a:prstGeom prst="rect">
            <a:avLst/>
          </a:prstGeom>
          <a:noFill/>
        </p:spPr>
        <p:txBody>
          <a:bodyPr wrap="square" rtlCol="0">
            <a:spAutoFit/>
          </a:bodyPr>
          <a:lstStyle/>
          <a:p>
            <a:pPr algn="r">
              <a:lnSpc>
                <a:spcPct val="90000"/>
              </a:lnSpc>
              <a:defRPr/>
            </a:pPr>
            <a:r>
              <a:rPr lang="en-US" sz="6000" b="1" spc="-150" dirty="0">
                <a:solidFill>
                  <a:srgbClr val="0070C0"/>
                </a:solidFill>
                <a:latin typeface="Century Gothic"/>
              </a:rPr>
              <a:t>Le </a:t>
            </a:r>
            <a:r>
              <a:rPr lang="en-US" sz="6000" b="1" spc="-150" dirty="0" err="1">
                <a:solidFill>
                  <a:srgbClr val="0070C0"/>
                </a:solidFill>
                <a:latin typeface="Century Gothic"/>
              </a:rPr>
              <a:t>MLOps</a:t>
            </a:r>
            <a:r>
              <a:rPr lang="en-US" sz="6000" b="1" spc="-150" dirty="0">
                <a:solidFill>
                  <a:srgbClr val="0070C0"/>
                </a:solidFill>
                <a:latin typeface="Century Gothic"/>
              </a:rPr>
              <a:t> </a:t>
            </a:r>
            <a:r>
              <a:rPr lang="en-US" sz="6000" b="1" spc="-150" dirty="0" err="1">
                <a:latin typeface="Century Gothic"/>
              </a:rPr>
              <a:t>est</a:t>
            </a:r>
            <a:r>
              <a:rPr lang="en-US" sz="6000" b="1" spc="-150" dirty="0">
                <a:latin typeface="Century Gothic"/>
              </a:rPr>
              <a:t> </a:t>
            </a:r>
            <a:r>
              <a:rPr lang="en-US" sz="6000" b="1" spc="-150" dirty="0" err="1">
                <a:latin typeface="Century Gothic"/>
              </a:rPr>
              <a:t>avant</a:t>
            </a:r>
            <a:r>
              <a:rPr lang="en-US" sz="6000" b="1" spc="-150" dirty="0">
                <a:latin typeface="Century Gothic"/>
              </a:rPr>
              <a:t> tout </a:t>
            </a:r>
            <a:r>
              <a:rPr lang="en-US" sz="6000" b="1" spc="-150" dirty="0" err="1">
                <a:latin typeface="Century Gothic"/>
              </a:rPr>
              <a:t>une</a:t>
            </a:r>
            <a:r>
              <a:rPr lang="en-US" sz="6000" b="1" spc="-150" dirty="0">
                <a:latin typeface="Century Gothic"/>
              </a:rPr>
              <a:t> </a:t>
            </a:r>
            <a:r>
              <a:rPr lang="en-US" sz="6000" b="1" spc="-150" dirty="0" err="1">
                <a:solidFill>
                  <a:srgbClr val="FF0100"/>
                </a:solidFill>
                <a:latin typeface="Century Gothic"/>
              </a:rPr>
              <a:t>aventure</a:t>
            </a:r>
            <a:r>
              <a:rPr lang="en-US" sz="6000" b="1" spc="-150" dirty="0">
                <a:solidFill>
                  <a:srgbClr val="FF0100"/>
                </a:solidFill>
                <a:latin typeface="Century Gothic"/>
              </a:rPr>
              <a:t> </a:t>
            </a:r>
            <a:r>
              <a:rPr lang="en-US" sz="6000" b="1" spc="-150" dirty="0" err="1">
                <a:solidFill>
                  <a:srgbClr val="FF0100"/>
                </a:solidFill>
                <a:latin typeface="Century Gothic"/>
              </a:rPr>
              <a:t>humaine</a:t>
            </a:r>
            <a:endParaRPr lang="en-US" sz="6000" b="1" spc="-150" dirty="0">
              <a:latin typeface="Century Gothic"/>
              <a:ea typeface="Noto Sans Disp SemCond SemBd" panose="020B0702040504020204" pitchFamily="34"/>
              <a:cs typeface="Noto Sans Disp SemCond SemBd" panose="020B0702040504020204" pitchFamily="34"/>
            </a:endParaRPr>
          </a:p>
        </p:txBody>
      </p:sp>
      <p:sp>
        <p:nvSpPr>
          <p:cNvPr id="15" name="Bande diagonale 14">
            <a:extLst>
              <a:ext uri="{FF2B5EF4-FFF2-40B4-BE49-F238E27FC236}">
                <a16:creationId xmlns:a16="http://schemas.microsoft.com/office/drawing/2014/main" id="{3ABE3782-318A-3449-ADA0-25CC72099B70}"/>
              </a:ext>
            </a:extLst>
          </p:cNvPr>
          <p:cNvSpPr/>
          <p:nvPr/>
        </p:nvSpPr>
        <p:spPr>
          <a:xfrm>
            <a:off x="0" y="0"/>
            <a:ext cx="3175000" cy="3175000"/>
          </a:xfrm>
          <a:custGeom>
            <a:avLst/>
            <a:gdLst>
              <a:gd name="connsiteX0" fmla="*/ 0 w 3175000"/>
              <a:gd name="connsiteY0" fmla="*/ 15875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1587500 h 3175000"/>
              <a:gd name="connsiteX0" fmla="*/ 0 w 3175000"/>
              <a:gd name="connsiteY0" fmla="*/ 2374900 h 3175000"/>
              <a:gd name="connsiteX1" fmla="*/ 15875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003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368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400300 h 3200400"/>
              <a:gd name="connsiteX1" fmla="*/ 2374900 w 3175000"/>
              <a:gd name="connsiteY1" fmla="*/ 0 h 3200400"/>
              <a:gd name="connsiteX2" fmla="*/ 3175000 w 3175000"/>
              <a:gd name="connsiteY2" fmla="*/ 25400 h 3200400"/>
              <a:gd name="connsiteX3" fmla="*/ 0 w 3175000"/>
              <a:gd name="connsiteY3" fmla="*/ 3200400 h 3200400"/>
              <a:gd name="connsiteX4" fmla="*/ 0 w 3175000"/>
              <a:gd name="connsiteY4" fmla="*/ 2400300 h 3200400"/>
              <a:gd name="connsiteX0" fmla="*/ 0 w 3175000"/>
              <a:gd name="connsiteY0" fmla="*/ 2374900 h 3175000"/>
              <a:gd name="connsiteX1" fmla="*/ 2349500 w 3175000"/>
              <a:gd name="connsiteY1" fmla="*/ 2540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425700 w 3175000"/>
              <a:gd name="connsiteY1" fmla="*/ 0 h 3175000"/>
              <a:gd name="connsiteX2" fmla="*/ 3175000 w 3175000"/>
              <a:gd name="connsiteY2" fmla="*/ 0 h 3175000"/>
              <a:gd name="connsiteX3" fmla="*/ 0 w 3175000"/>
              <a:gd name="connsiteY3" fmla="*/ 3175000 h 3175000"/>
              <a:gd name="connsiteX4" fmla="*/ 0 w 3175000"/>
              <a:gd name="connsiteY4" fmla="*/ 2374900 h 3175000"/>
              <a:gd name="connsiteX0" fmla="*/ 0 w 3175000"/>
              <a:gd name="connsiteY0" fmla="*/ 2374900 h 3175000"/>
              <a:gd name="connsiteX1" fmla="*/ 2362200 w 3175000"/>
              <a:gd name="connsiteY1" fmla="*/ 12700 h 3175000"/>
              <a:gd name="connsiteX2" fmla="*/ 3175000 w 3175000"/>
              <a:gd name="connsiteY2" fmla="*/ 0 h 3175000"/>
              <a:gd name="connsiteX3" fmla="*/ 0 w 3175000"/>
              <a:gd name="connsiteY3" fmla="*/ 3175000 h 3175000"/>
              <a:gd name="connsiteX4" fmla="*/ 0 w 3175000"/>
              <a:gd name="connsiteY4" fmla="*/ 237490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0" y="2374900"/>
                </a:moveTo>
                <a:lnTo>
                  <a:pt x="2362200" y="12700"/>
                </a:lnTo>
                <a:lnTo>
                  <a:pt x="3175000" y="0"/>
                </a:lnTo>
                <a:lnTo>
                  <a:pt x="0" y="3175000"/>
                </a:lnTo>
                <a:lnTo>
                  <a:pt x="0" y="237490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Graphique 27">
            <a:extLst>
              <a:ext uri="{FF2B5EF4-FFF2-40B4-BE49-F238E27FC236}">
                <a16:creationId xmlns:a16="http://schemas.microsoft.com/office/drawing/2014/main" id="{F944C26F-4E09-1C4E-97BC-B9649F101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850" y="6088895"/>
            <a:ext cx="520700" cy="520700"/>
          </a:xfrm>
          <a:prstGeom prst="rect">
            <a:avLst/>
          </a:prstGeom>
        </p:spPr>
      </p:pic>
      <p:sp>
        <p:nvSpPr>
          <p:cNvPr id="10" name="Rectangle 9">
            <a:extLst>
              <a:ext uri="{FF2B5EF4-FFF2-40B4-BE49-F238E27FC236}">
                <a16:creationId xmlns:a16="http://schemas.microsoft.com/office/drawing/2014/main" id="{C23CE6D7-5DA9-45E3-9E09-970E33FD8F6C}"/>
              </a:ext>
            </a:extLst>
          </p:cNvPr>
          <p:cNvSpPr/>
          <p:nvPr/>
        </p:nvSpPr>
        <p:spPr>
          <a:xfrm>
            <a:off x="196850" y="6609595"/>
            <a:ext cx="6305550" cy="248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ZoneTexte 15">
            <a:extLst>
              <a:ext uri="{FF2B5EF4-FFF2-40B4-BE49-F238E27FC236}">
                <a16:creationId xmlns:a16="http://schemas.microsoft.com/office/drawing/2014/main" id="{99783FA9-FF8B-4CAC-B867-50D2C86D5067}"/>
              </a:ext>
            </a:extLst>
          </p:cNvPr>
          <p:cNvSpPr txBox="1"/>
          <p:nvPr/>
        </p:nvSpPr>
        <p:spPr>
          <a:xfrm>
            <a:off x="7632686" y="2010700"/>
            <a:ext cx="4425963" cy="584775"/>
          </a:xfrm>
          <a:prstGeom prst="rect">
            <a:avLst/>
          </a:prstGeom>
          <a:noFill/>
        </p:spPr>
        <p:txBody>
          <a:bodyPr wrap="square">
            <a:spAutoFit/>
          </a:bodyPr>
          <a:lstStyle/>
          <a:p>
            <a:r>
              <a:rPr lang="en-US" sz="3200" b="1" spc="-150" dirty="0">
                <a:solidFill>
                  <a:schemeClr val="bg1">
                    <a:lumMod val="65000"/>
                  </a:schemeClr>
                </a:solidFill>
                <a:latin typeface="Century Gothic"/>
              </a:rPr>
              <a:t>ML = Machine Learning</a:t>
            </a:r>
            <a:endParaRPr lang="fr-FR" sz="3200" dirty="0">
              <a:solidFill>
                <a:schemeClr val="bg1">
                  <a:lumMod val="65000"/>
                </a:schemeClr>
              </a:solidFill>
            </a:endParaRPr>
          </a:p>
        </p:txBody>
      </p:sp>
      <p:sp>
        <p:nvSpPr>
          <p:cNvPr id="17" name="ZoneTexte 16">
            <a:extLst>
              <a:ext uri="{FF2B5EF4-FFF2-40B4-BE49-F238E27FC236}">
                <a16:creationId xmlns:a16="http://schemas.microsoft.com/office/drawing/2014/main" id="{6DAE9DAD-D16D-48D3-BF2B-F99CA2E4B284}"/>
              </a:ext>
            </a:extLst>
          </p:cNvPr>
          <p:cNvSpPr txBox="1"/>
          <p:nvPr/>
        </p:nvSpPr>
        <p:spPr>
          <a:xfrm>
            <a:off x="4127808" y="3248318"/>
            <a:ext cx="4925795" cy="707886"/>
          </a:xfrm>
          <a:prstGeom prst="rect">
            <a:avLst/>
          </a:prstGeom>
          <a:noFill/>
        </p:spPr>
        <p:txBody>
          <a:bodyPr wrap="square" rtlCol="0">
            <a:spAutoFit/>
          </a:bodyPr>
          <a:lstStyle/>
          <a:p>
            <a:r>
              <a:rPr lang="en-US" sz="4000" spc="-150" dirty="0">
                <a:latin typeface="Century Gothic" panose="020B0502020202020204" pitchFamily="34" charset="0"/>
              </a:rPr>
              <a:t>Guillaume</a:t>
            </a:r>
            <a:r>
              <a:rPr lang="en-US" sz="4000" b="1" spc="-150" dirty="0">
                <a:latin typeface="Century Gothic" panose="020B0502020202020204" pitchFamily="34" charset="0"/>
              </a:rPr>
              <a:t> </a:t>
            </a:r>
            <a:r>
              <a:rPr lang="en-US" sz="4000" b="1" spc="-150" dirty="0" err="1">
                <a:latin typeface="Century Gothic" panose="020B0502020202020204" pitchFamily="34" charset="0"/>
              </a:rPr>
              <a:t>Chervet</a:t>
            </a:r>
            <a:endParaRPr lang="en-US" sz="4000" b="1" spc="-150" dirty="0">
              <a:latin typeface="Century Gothic" panose="020B0502020202020204" pitchFamily="34" charset="0"/>
            </a:endParaRPr>
          </a:p>
        </p:txBody>
      </p:sp>
      <p:sp>
        <p:nvSpPr>
          <p:cNvPr id="18" name="Ellipse 17">
            <a:extLst>
              <a:ext uri="{FF2B5EF4-FFF2-40B4-BE49-F238E27FC236}">
                <a16:creationId xmlns:a16="http://schemas.microsoft.com/office/drawing/2014/main" id="{90CFA5B6-1A9E-40F7-BAC2-1D7AC046AAAA}"/>
              </a:ext>
            </a:extLst>
          </p:cNvPr>
          <p:cNvSpPr>
            <a:spLocks noChangeAspect="1"/>
          </p:cNvSpPr>
          <p:nvPr/>
        </p:nvSpPr>
        <p:spPr>
          <a:xfrm>
            <a:off x="454773" y="2632841"/>
            <a:ext cx="3175000" cy="318888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35">
            <a:extLst>
              <a:ext uri="{FF2B5EF4-FFF2-40B4-BE49-F238E27FC236}">
                <a16:creationId xmlns:a16="http://schemas.microsoft.com/office/drawing/2014/main" id="{F4F68D29-F545-488F-89E9-0E44D06FE839}"/>
              </a:ext>
            </a:extLst>
          </p:cNvPr>
          <p:cNvSpPr txBox="1"/>
          <p:nvPr/>
        </p:nvSpPr>
        <p:spPr>
          <a:xfrm>
            <a:off x="4127808" y="3877009"/>
            <a:ext cx="5835341" cy="1384995"/>
          </a:xfrm>
          <a:prstGeom prst="rect">
            <a:avLst/>
          </a:prstGeom>
          <a:noFill/>
        </p:spPr>
        <p:txBody>
          <a:bodyPr wrap="square" rtlCol="0">
            <a:spAutoFit/>
          </a:bodyPr>
          <a:lstStyle/>
          <a:p>
            <a:pPr lvl="0">
              <a:defRPr/>
            </a:pPr>
            <a:r>
              <a:rPr lang="en-US" sz="2800" dirty="0"/>
              <a:t>TechLead – ML Engineer</a:t>
            </a:r>
          </a:p>
          <a:p>
            <a:pPr lvl="0">
              <a:defRPr/>
            </a:pPr>
            <a:r>
              <a:rPr lang="en-US" sz="2800" dirty="0"/>
              <a:t>Direction </a:t>
            </a:r>
            <a:r>
              <a:rPr lang="en-US" sz="2800" dirty="0" err="1"/>
              <a:t>Transfo</a:t>
            </a:r>
            <a:r>
              <a:rPr lang="en-US" sz="2800" dirty="0"/>
              <a:t> et Tech - AXA France </a:t>
            </a:r>
          </a:p>
          <a:p>
            <a:pPr lvl="0">
              <a:defRPr/>
            </a:pPr>
            <a:r>
              <a:rPr lang="en-US" sz="2800" dirty="0"/>
              <a:t>@guiChervet</a:t>
            </a:r>
          </a:p>
        </p:txBody>
      </p:sp>
      <p:pic>
        <p:nvPicPr>
          <p:cNvPr id="20" name="Image 19">
            <a:extLst>
              <a:ext uri="{FF2B5EF4-FFF2-40B4-BE49-F238E27FC236}">
                <a16:creationId xmlns:a16="http://schemas.microsoft.com/office/drawing/2014/main" id="{5B85F743-CDC1-4ACE-8746-D25C0D73A08E}"/>
              </a:ext>
            </a:extLst>
          </p:cNvPr>
          <p:cNvPicPr>
            <a:picLocks noChangeAspect="1"/>
          </p:cNvPicPr>
          <p:nvPr/>
        </p:nvPicPr>
        <p:blipFill>
          <a:blip r:embed="rId6"/>
          <a:stretch>
            <a:fillRect/>
          </a:stretch>
        </p:blipFill>
        <p:spPr>
          <a:xfrm>
            <a:off x="6220114" y="4867818"/>
            <a:ext cx="370591" cy="276721"/>
          </a:xfrm>
          <a:prstGeom prst="rect">
            <a:avLst/>
          </a:prstGeom>
        </p:spPr>
      </p:pic>
      <p:pic>
        <p:nvPicPr>
          <p:cNvPr id="21" name="Picture 4" descr="Afficher l’image source">
            <a:extLst>
              <a:ext uri="{FF2B5EF4-FFF2-40B4-BE49-F238E27FC236}">
                <a16:creationId xmlns:a16="http://schemas.microsoft.com/office/drawing/2014/main" id="{7039AC54-DB8E-4FE9-B705-E9D370BC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387" y="5605265"/>
            <a:ext cx="2201013" cy="8892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35">
            <a:extLst>
              <a:ext uri="{FF2B5EF4-FFF2-40B4-BE49-F238E27FC236}">
                <a16:creationId xmlns:a16="http://schemas.microsoft.com/office/drawing/2014/main" id="{39C9B144-FEA9-4594-80D4-1E15D5769FEF}"/>
              </a:ext>
            </a:extLst>
          </p:cNvPr>
          <p:cNvSpPr txBox="1"/>
          <p:nvPr/>
        </p:nvSpPr>
        <p:spPr>
          <a:xfrm>
            <a:off x="7545310" y="5611841"/>
            <a:ext cx="4425963" cy="954107"/>
          </a:xfrm>
          <a:prstGeom prst="rect">
            <a:avLst/>
          </a:prstGeom>
          <a:noFill/>
        </p:spPr>
        <p:txBody>
          <a:bodyPr wrap="square" rtlCol="0">
            <a:spAutoFit/>
          </a:bodyPr>
          <a:lstStyle/>
          <a:p>
            <a:pPr lvl="0" algn="r">
              <a:defRPr/>
            </a:pPr>
            <a:r>
              <a:rPr lang="en-US" sz="2800" dirty="0" err="1">
                <a:solidFill>
                  <a:schemeClr val="bg1">
                    <a:lumMod val="65000"/>
                  </a:schemeClr>
                </a:solidFill>
              </a:rPr>
              <a:t>Conférence</a:t>
            </a:r>
            <a:r>
              <a:rPr lang="en-US" sz="2800" dirty="0">
                <a:solidFill>
                  <a:schemeClr val="bg1">
                    <a:lumMod val="65000"/>
                  </a:schemeClr>
                </a:solidFill>
              </a:rPr>
              <a:t> Tech Challenger </a:t>
            </a:r>
            <a:br>
              <a:rPr lang="en-US" sz="2800" dirty="0">
                <a:solidFill>
                  <a:schemeClr val="bg1">
                    <a:lumMod val="65000"/>
                  </a:schemeClr>
                </a:solidFill>
              </a:rPr>
            </a:br>
            <a:r>
              <a:rPr lang="en-US" sz="2800" dirty="0">
                <a:solidFill>
                  <a:schemeClr val="bg1">
                    <a:lumMod val="65000"/>
                  </a:schemeClr>
                </a:solidFill>
              </a:rPr>
              <a:t>1er </a:t>
            </a:r>
            <a:r>
              <a:rPr lang="en-US" sz="2800" dirty="0" err="1">
                <a:solidFill>
                  <a:schemeClr val="bg1">
                    <a:lumMod val="65000"/>
                  </a:schemeClr>
                </a:solidFill>
              </a:rPr>
              <a:t>décembre</a:t>
            </a:r>
            <a:r>
              <a:rPr lang="en-US" sz="2800" dirty="0">
                <a:solidFill>
                  <a:schemeClr val="bg1">
                    <a:lumMod val="65000"/>
                  </a:schemeClr>
                </a:solidFill>
              </a:rPr>
              <a:t> 2022</a:t>
            </a:r>
          </a:p>
        </p:txBody>
      </p:sp>
    </p:spTree>
    <p:extLst>
      <p:ext uri="{BB962C8B-B14F-4D97-AF65-F5344CB8AC3E}">
        <p14:creationId xmlns:p14="http://schemas.microsoft.com/office/powerpoint/2010/main" val="1738415885"/>
      </p:ext>
    </p:extLst>
  </p:cSld>
  <p:clrMapOvr>
    <a:masterClrMapping/>
  </p:clrMapOvr>
  <mc:AlternateContent xmlns:mc="http://schemas.openxmlformats.org/markup-compatibility/2006" xmlns:p14="http://schemas.microsoft.com/office/powerpoint/2010/main">
    <mc:Choice Requires="p14">
      <p:transition spd="slow" p14:dur="2000" advTm="8410"/>
    </mc:Choice>
    <mc:Fallback xmlns="">
      <p:transition spd="slow" advTm="84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9BE8C-3A27-4B1E-A59F-651E0FAFA646}"/>
              </a:ext>
            </a:extLst>
          </p:cNvPr>
          <p:cNvSpPr>
            <a:spLocks noGrp="1"/>
          </p:cNvSpPr>
          <p:nvPr>
            <p:ph type="title"/>
          </p:nvPr>
        </p:nvSpPr>
        <p:spPr>
          <a:xfrm>
            <a:off x="838200" y="2365375"/>
            <a:ext cx="10515600" cy="1325563"/>
          </a:xfrm>
          <a:solidFill>
            <a:schemeClr val="accent6"/>
          </a:solidFill>
        </p:spPr>
        <p:txBody>
          <a:bodyPr/>
          <a:lstStyle/>
          <a:p>
            <a:pPr algn="ctr"/>
            <a:r>
              <a:rPr lang="fr-FR" dirty="0">
                <a:solidFill>
                  <a:schemeClr val="bg1"/>
                </a:solidFill>
              </a:rPr>
              <a:t>3 </a:t>
            </a:r>
            <a:r>
              <a:rPr lang="fr-FR" dirty="0" err="1">
                <a:solidFill>
                  <a:schemeClr val="bg1"/>
                </a:solidFill>
              </a:rPr>
              <a:t>Paradigm</a:t>
            </a:r>
            <a:r>
              <a:rPr lang="fr-FR" dirty="0">
                <a:solidFill>
                  <a:schemeClr val="bg1"/>
                </a:solidFill>
              </a:rPr>
              <a:t> shift</a:t>
            </a:r>
          </a:p>
        </p:txBody>
      </p:sp>
      <p:sp>
        <p:nvSpPr>
          <p:cNvPr id="3" name="Espace réservé du contenu 2">
            <a:extLst>
              <a:ext uri="{FF2B5EF4-FFF2-40B4-BE49-F238E27FC236}">
                <a16:creationId xmlns:a16="http://schemas.microsoft.com/office/drawing/2014/main" id="{ABE57DCE-254B-4D3F-B427-1BCEA6A236F1}"/>
              </a:ext>
            </a:extLst>
          </p:cNvPr>
          <p:cNvSpPr>
            <a:spLocks noGrp="1"/>
          </p:cNvSpPr>
          <p:nvPr>
            <p:ph idx="1"/>
          </p:nvPr>
        </p:nvSpPr>
        <p:spPr/>
        <p:txBody>
          <a:bodyPr/>
          <a:lstStyle/>
          <a:p>
            <a:endParaRPr lang="fr-FR"/>
          </a:p>
        </p:txBody>
      </p:sp>
      <p:sp>
        <p:nvSpPr>
          <p:cNvPr id="6" name="Rectangle 5">
            <a:extLst>
              <a:ext uri="{FF2B5EF4-FFF2-40B4-BE49-F238E27FC236}">
                <a16:creationId xmlns:a16="http://schemas.microsoft.com/office/drawing/2014/main" id="{5C18D409-CA34-4DEB-A6FD-8339E1D01C6F}"/>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7" name="Rectangle 6">
            <a:extLst>
              <a:ext uri="{FF2B5EF4-FFF2-40B4-BE49-F238E27FC236}">
                <a16:creationId xmlns:a16="http://schemas.microsoft.com/office/drawing/2014/main" id="{C1EEE61A-1DEE-494F-9BB7-E0C74DD6B7D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45646111-7687-4FD3-BDE8-4B92AB3AAC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003029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fr-FR"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fr-FR" dirty="0">
                <a:solidFill>
                  <a:schemeClr val="bg2">
                    <a:lumMod val="25000"/>
                  </a:schemeClr>
                </a:solidFill>
              </a:rPr>
              <a:t>Industrialisation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fr-FR" sz="3200" dirty="0" err="1">
                <a:solidFill>
                  <a:schemeClr val="bg2">
                    <a:lumMod val="25000"/>
                  </a:schemeClr>
                </a:solidFill>
              </a:rPr>
              <a:t>Deployment</a:t>
            </a:r>
            <a:r>
              <a:rPr lang="fr-FR" sz="3200" dirty="0">
                <a:solidFill>
                  <a:schemeClr val="bg2">
                    <a:lumMod val="25000"/>
                  </a:schemeClr>
                </a:solidFill>
              </a:rPr>
              <a: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fr-FR"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D1762EA-D0DD-46E0-A33F-0EEF1D7AD004}"/>
              </a:ext>
            </a:extLst>
          </p:cNvPr>
          <p:cNvSpPr txBox="1"/>
          <p:nvPr/>
        </p:nvSpPr>
        <p:spPr>
          <a:xfrm>
            <a:off x="251887" y="4469291"/>
            <a:ext cx="3792445" cy="1200329"/>
          </a:xfrm>
          <a:prstGeom prst="rect">
            <a:avLst/>
          </a:prstGeom>
          <a:noFill/>
        </p:spPr>
        <p:txBody>
          <a:bodyPr wrap="square">
            <a:spAutoFit/>
          </a:bodyPr>
          <a:lstStyle/>
          <a:p>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"Data scientist girl who cook with a suit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AF9E686D-4A25-4FAA-BD55-CE0A852009B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fr-FR"/>
          </a:p>
        </p:txBody>
      </p:sp>
    </p:spTree>
    <p:extLst>
      <p:ext uri="{BB962C8B-B14F-4D97-AF65-F5344CB8AC3E}">
        <p14:creationId xmlns:p14="http://schemas.microsoft.com/office/powerpoint/2010/main" val="445342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D73742-595C-4877-8B5E-62D95F93CE16}"/>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6" name="ZoneTexte 5">
            <a:extLst>
              <a:ext uri="{FF2B5EF4-FFF2-40B4-BE49-F238E27FC236}">
                <a16:creationId xmlns:a16="http://schemas.microsoft.com/office/drawing/2014/main" id="{DBD0DEFD-013F-4680-8141-D8347E8D056E}"/>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pic>
        <p:nvPicPr>
          <p:cNvPr id="8" name="Image 7">
            <a:extLst>
              <a:ext uri="{FF2B5EF4-FFF2-40B4-BE49-F238E27FC236}">
                <a16:creationId xmlns:a16="http://schemas.microsoft.com/office/drawing/2014/main" id="{A6ADE950-8A68-43ED-B28F-F76DE054A49F}"/>
              </a:ext>
            </a:extLst>
          </p:cNvPr>
          <p:cNvPicPr>
            <a:picLocks noChangeAspect="1"/>
          </p:cNvPicPr>
          <p:nvPr/>
        </p:nvPicPr>
        <p:blipFill>
          <a:blip r:embed="rId3"/>
          <a:stretch>
            <a:fillRect/>
          </a:stretch>
        </p:blipFill>
        <p:spPr>
          <a:xfrm>
            <a:off x="3623052" y="765573"/>
            <a:ext cx="5258746" cy="5663802"/>
          </a:xfrm>
          <a:prstGeom prst="rect">
            <a:avLst/>
          </a:prstGeom>
        </p:spPr>
      </p:pic>
      <p:sp>
        <p:nvSpPr>
          <p:cNvPr id="5" name="Espace réservé du contenu 2">
            <a:extLst>
              <a:ext uri="{FF2B5EF4-FFF2-40B4-BE49-F238E27FC236}">
                <a16:creationId xmlns:a16="http://schemas.microsoft.com/office/drawing/2014/main" id="{F93DCB18-B4B4-4371-BC67-386D1874F9FA}"/>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183971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E23FA4C6-4B74-40CD-9742-8E0EF0B923E0}"/>
              </a:ext>
            </a:extLst>
          </p:cNvPr>
          <p:cNvSpPr txBox="1"/>
          <p:nvPr/>
        </p:nvSpPr>
        <p:spPr>
          <a:xfrm flipH="1">
            <a:off x="8567648" y="5924334"/>
            <a:ext cx="3352800" cy="369332"/>
          </a:xfrm>
          <a:prstGeom prst="rect">
            <a:avLst/>
          </a:prstGeom>
          <a:noFill/>
        </p:spPr>
        <p:txBody>
          <a:bodyPr wrap="square" rtlCol="0">
            <a:spAutoFit/>
          </a:bodyPr>
          <a:lstStyle/>
          <a:p>
            <a:r>
              <a:rPr lang="en-US" dirty="0"/>
              <a:t>Source : François Chollet</a:t>
            </a:r>
          </a:p>
        </p:txBody>
      </p:sp>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FE4C51-C9A7-419F-834B-5C5A5B16A1A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1" name="Espace réservé du contenu 10">
            <a:extLst>
              <a:ext uri="{FF2B5EF4-FFF2-40B4-BE49-F238E27FC236}">
                <a16:creationId xmlns:a16="http://schemas.microsoft.com/office/drawing/2014/main" id="{28A4F701-E045-4D28-A575-D7C55299FC92}"/>
              </a:ext>
            </a:extLst>
          </p:cNvPr>
          <p:cNvSpPr>
            <a:spLocks noGrp="1"/>
          </p:cNvSpPr>
          <p:nvPr>
            <p:ph idx="1"/>
          </p:nvPr>
        </p:nvSpPr>
        <p:spPr/>
        <p:txBody>
          <a:bodyPr/>
          <a:lstStyle/>
          <a:p>
            <a:endParaRPr lang="fr-FR"/>
          </a:p>
        </p:txBody>
      </p:sp>
      <p:sp>
        <p:nvSpPr>
          <p:cNvPr id="29" name="Rectangle 28">
            <a:extLst>
              <a:ext uri="{FF2B5EF4-FFF2-40B4-BE49-F238E27FC236}">
                <a16:creationId xmlns:a16="http://schemas.microsoft.com/office/drawing/2014/main" id="{5E6B4D71-7D08-452F-99D6-174A64479B0A}"/>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a:t>1) </a:t>
            </a:r>
            <a:r>
              <a:rPr lang="fr-FR" sz="2800" dirty="0" err="1"/>
              <a:t>Paradigm</a:t>
            </a:r>
            <a:r>
              <a:rPr lang="fr-FR" sz="2800" dirty="0"/>
              <a:t> shift : </a:t>
            </a:r>
            <a:r>
              <a:rPr lang="fr-FR" sz="2800" dirty="0" err="1"/>
              <a:t>Skills</a:t>
            </a:r>
            <a:r>
              <a:rPr lang="fr-FR" sz="2800" dirty="0"/>
              <a:t> and organisation and collaboration</a:t>
            </a:r>
          </a:p>
        </p:txBody>
      </p:sp>
      <p:sp>
        <p:nvSpPr>
          <p:cNvPr id="25" name="Rectangle 24">
            <a:extLst>
              <a:ext uri="{FF2B5EF4-FFF2-40B4-BE49-F238E27FC236}">
                <a16:creationId xmlns:a16="http://schemas.microsoft.com/office/drawing/2014/main" id="{0155BB2C-1259-4219-84A1-5FD6888D193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31" name="Rectangle 30">
            <a:extLst>
              <a:ext uri="{FF2B5EF4-FFF2-40B4-BE49-F238E27FC236}">
                <a16:creationId xmlns:a16="http://schemas.microsoft.com/office/drawing/2014/main" id="{F199119C-01AD-4FF5-990E-031258778A2E}"/>
              </a:ext>
            </a:extLst>
          </p:cNvPr>
          <p:cNvSpPr/>
          <p:nvPr/>
        </p:nvSpPr>
        <p:spPr>
          <a:xfrm>
            <a:off x="4586522" y="1402033"/>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32" name="Connecteur droit avec flèche 31">
            <a:extLst>
              <a:ext uri="{FF2B5EF4-FFF2-40B4-BE49-F238E27FC236}">
                <a16:creationId xmlns:a16="http://schemas.microsoft.com/office/drawing/2014/main" id="{C3339655-C3AD-4989-8447-FC7CF1B559CA}"/>
              </a:ext>
            </a:extLst>
          </p:cNvPr>
          <p:cNvCxnSpPr>
            <a:cxnSpLocks/>
          </p:cNvCxnSpPr>
          <p:nvPr/>
        </p:nvCxnSpPr>
        <p:spPr>
          <a:xfrm>
            <a:off x="3229444" y="196758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D6FB5C63-D83C-46BE-BE0D-5333672F1BFB}"/>
              </a:ext>
            </a:extLst>
          </p:cNvPr>
          <p:cNvCxnSpPr/>
          <p:nvPr/>
        </p:nvCxnSpPr>
        <p:spPr>
          <a:xfrm>
            <a:off x="3214922" y="248102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FC0924F7-D591-4D73-B770-B75BF31CF3C5}"/>
              </a:ext>
            </a:extLst>
          </p:cNvPr>
          <p:cNvSpPr txBox="1"/>
          <p:nvPr/>
        </p:nvSpPr>
        <p:spPr>
          <a:xfrm>
            <a:off x="1797506" y="1658329"/>
            <a:ext cx="1149867" cy="584775"/>
          </a:xfrm>
          <a:prstGeom prst="rect">
            <a:avLst/>
          </a:prstGeom>
          <a:noFill/>
        </p:spPr>
        <p:txBody>
          <a:bodyPr wrap="none" rtlCol="0">
            <a:spAutoFit/>
          </a:bodyPr>
          <a:lstStyle/>
          <a:p>
            <a:r>
              <a:rPr lang="en-US" sz="3200"/>
              <a:t>Rules</a:t>
            </a:r>
          </a:p>
        </p:txBody>
      </p:sp>
      <p:sp>
        <p:nvSpPr>
          <p:cNvPr id="35" name="ZoneTexte 34">
            <a:extLst>
              <a:ext uri="{FF2B5EF4-FFF2-40B4-BE49-F238E27FC236}">
                <a16:creationId xmlns:a16="http://schemas.microsoft.com/office/drawing/2014/main" id="{4F4F480E-232F-4F39-8CFA-C4F09F8866F5}"/>
              </a:ext>
            </a:extLst>
          </p:cNvPr>
          <p:cNvSpPr txBox="1"/>
          <p:nvPr/>
        </p:nvSpPr>
        <p:spPr>
          <a:xfrm>
            <a:off x="1890241" y="2188636"/>
            <a:ext cx="1010213" cy="584775"/>
          </a:xfrm>
          <a:prstGeom prst="rect">
            <a:avLst/>
          </a:prstGeom>
          <a:noFill/>
        </p:spPr>
        <p:txBody>
          <a:bodyPr wrap="none" rtlCol="0">
            <a:spAutoFit/>
          </a:bodyPr>
          <a:lstStyle/>
          <a:p>
            <a:r>
              <a:rPr lang="en-US" sz="3200"/>
              <a:t>Data</a:t>
            </a:r>
          </a:p>
        </p:txBody>
      </p:sp>
      <p:cxnSp>
        <p:nvCxnSpPr>
          <p:cNvPr id="36" name="Connecteur droit avec flèche 35">
            <a:extLst>
              <a:ext uri="{FF2B5EF4-FFF2-40B4-BE49-F238E27FC236}">
                <a16:creationId xmlns:a16="http://schemas.microsoft.com/office/drawing/2014/main" id="{62CBFDA0-7CF1-4CE8-AA0F-62D47F4D62CE}"/>
              </a:ext>
            </a:extLst>
          </p:cNvPr>
          <p:cNvCxnSpPr/>
          <p:nvPr/>
        </p:nvCxnSpPr>
        <p:spPr>
          <a:xfrm>
            <a:off x="7375442" y="22569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2F92062A-CD3B-4F07-926F-070F1404D9BB}"/>
              </a:ext>
            </a:extLst>
          </p:cNvPr>
          <p:cNvSpPr txBox="1"/>
          <p:nvPr/>
        </p:nvSpPr>
        <p:spPr>
          <a:xfrm>
            <a:off x="8969414" y="1896249"/>
            <a:ext cx="1626023" cy="584775"/>
          </a:xfrm>
          <a:prstGeom prst="rect">
            <a:avLst/>
          </a:prstGeom>
          <a:noFill/>
        </p:spPr>
        <p:txBody>
          <a:bodyPr wrap="none" rtlCol="0">
            <a:spAutoFit/>
          </a:bodyPr>
          <a:lstStyle/>
          <a:p>
            <a:r>
              <a:rPr lang="en-US" sz="3200"/>
              <a:t>Answers</a:t>
            </a:r>
          </a:p>
        </p:txBody>
      </p:sp>
      <p:pic>
        <p:nvPicPr>
          <p:cNvPr id="38" name="Image 37" descr="Une image contenant texte&#10;&#10;Description générée automatiquement">
            <a:extLst>
              <a:ext uri="{FF2B5EF4-FFF2-40B4-BE49-F238E27FC236}">
                <a16:creationId xmlns:a16="http://schemas.microsoft.com/office/drawing/2014/main" id="{0C29FACA-0945-4CF1-B6D6-FFE2CFE47C5F}"/>
              </a:ext>
            </a:extLst>
          </p:cNvPr>
          <p:cNvPicPr>
            <a:picLocks noChangeAspect="1"/>
          </p:cNvPicPr>
          <p:nvPr/>
        </p:nvPicPr>
        <p:blipFill>
          <a:blip r:embed="rId3"/>
          <a:stretch>
            <a:fillRect/>
          </a:stretch>
        </p:blipFill>
        <p:spPr>
          <a:xfrm rot="5400000">
            <a:off x="11175674" y="5857965"/>
            <a:ext cx="1018210" cy="763658"/>
          </a:xfrm>
          <a:prstGeom prst="rect">
            <a:avLst/>
          </a:prstGeom>
        </p:spPr>
      </p:pic>
      <p:sp>
        <p:nvSpPr>
          <p:cNvPr id="39" name="ZoneTexte 38">
            <a:extLst>
              <a:ext uri="{FF2B5EF4-FFF2-40B4-BE49-F238E27FC236}">
                <a16:creationId xmlns:a16="http://schemas.microsoft.com/office/drawing/2014/main" id="{F9ECB590-B396-453E-B348-F8A02D029C2C}"/>
              </a:ext>
            </a:extLst>
          </p:cNvPr>
          <p:cNvSpPr txBox="1"/>
          <p:nvPr/>
        </p:nvSpPr>
        <p:spPr>
          <a:xfrm flipH="1">
            <a:off x="8640218" y="6330730"/>
            <a:ext cx="3352800" cy="369332"/>
          </a:xfrm>
          <a:prstGeom prst="rect">
            <a:avLst/>
          </a:prstGeom>
          <a:noFill/>
        </p:spPr>
        <p:txBody>
          <a:bodyPr wrap="square" rtlCol="0">
            <a:spAutoFit/>
          </a:bodyPr>
          <a:lstStyle/>
          <a:p>
            <a:r>
              <a:rPr lang="en-US" dirty="0"/>
              <a:t>Source : François Chollet</a:t>
            </a:r>
          </a:p>
        </p:txBody>
      </p:sp>
      <p:sp>
        <p:nvSpPr>
          <p:cNvPr id="40" name="Rectangle 39">
            <a:extLst>
              <a:ext uri="{FF2B5EF4-FFF2-40B4-BE49-F238E27FC236}">
                <a16:creationId xmlns:a16="http://schemas.microsoft.com/office/drawing/2014/main" id="{A6E9154F-E5E7-4649-90BA-D11E6FB4B1AE}"/>
              </a:ext>
            </a:extLst>
          </p:cNvPr>
          <p:cNvSpPr/>
          <p:nvPr/>
        </p:nvSpPr>
        <p:spPr>
          <a:xfrm>
            <a:off x="-125392" y="6628797"/>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8" name="Graphique 17">
            <a:extLst>
              <a:ext uri="{FF2B5EF4-FFF2-40B4-BE49-F238E27FC236}">
                <a16:creationId xmlns:a16="http://schemas.microsoft.com/office/drawing/2014/main" id="{9F05E4DC-31B0-4B8C-9B83-60023ABD4B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50977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86522" y="1402033"/>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Classical programming</a:t>
            </a:r>
          </a:p>
        </p:txBody>
      </p:sp>
      <p:cxnSp>
        <p:nvCxnSpPr>
          <p:cNvPr id="6" name="Connecteur droit avec flèche 5">
            <a:extLst>
              <a:ext uri="{FF2B5EF4-FFF2-40B4-BE49-F238E27FC236}">
                <a16:creationId xmlns:a16="http://schemas.microsoft.com/office/drawing/2014/main" id="{636380CE-31B8-4E69-8A4C-8092C5C4F53B}"/>
              </a:ext>
            </a:extLst>
          </p:cNvPr>
          <p:cNvCxnSpPr>
            <a:cxnSpLocks/>
          </p:cNvCxnSpPr>
          <p:nvPr/>
        </p:nvCxnSpPr>
        <p:spPr>
          <a:xfrm>
            <a:off x="3229444" y="196758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3214922" y="248102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797506" y="1658329"/>
            <a:ext cx="1149867" cy="584775"/>
          </a:xfrm>
          <a:prstGeom prst="rect">
            <a:avLst/>
          </a:prstGeom>
          <a:noFill/>
        </p:spPr>
        <p:txBody>
          <a:bodyPr wrap="none" rtlCol="0">
            <a:spAutoFit/>
          </a:bodyPr>
          <a:lstStyle/>
          <a:p>
            <a:r>
              <a:rPr lang="en-US" sz="3200"/>
              <a:t>Rules</a:t>
            </a:r>
          </a:p>
        </p:txBody>
      </p:sp>
      <p:sp>
        <p:nvSpPr>
          <p:cNvPr id="9" name="ZoneTexte 8">
            <a:extLst>
              <a:ext uri="{FF2B5EF4-FFF2-40B4-BE49-F238E27FC236}">
                <a16:creationId xmlns:a16="http://schemas.microsoft.com/office/drawing/2014/main" id="{9D3F8072-33BD-4A69-BDBA-5D22A61ACC28}"/>
              </a:ext>
            </a:extLst>
          </p:cNvPr>
          <p:cNvSpPr txBox="1"/>
          <p:nvPr/>
        </p:nvSpPr>
        <p:spPr>
          <a:xfrm>
            <a:off x="1890241" y="2188636"/>
            <a:ext cx="1010213" cy="584775"/>
          </a:xfrm>
          <a:prstGeom prst="rect">
            <a:avLst/>
          </a:prstGeom>
          <a:noFill/>
        </p:spPr>
        <p:txBody>
          <a:bodyPr wrap="none" rtlCol="0">
            <a:spAutoFit/>
          </a:bodyPr>
          <a:lstStyle/>
          <a:p>
            <a:r>
              <a:rPr lang="en-US" sz="3200"/>
              <a:t>Data</a:t>
            </a:r>
          </a:p>
        </p:txBody>
      </p:sp>
      <p:cxnSp>
        <p:nvCxnSpPr>
          <p:cNvPr id="13" name="Connecteur droit avec flèche 12">
            <a:extLst>
              <a:ext uri="{FF2B5EF4-FFF2-40B4-BE49-F238E27FC236}">
                <a16:creationId xmlns:a16="http://schemas.microsoft.com/office/drawing/2014/main" id="{E057AFB8-54CF-4999-B46B-8D762DBB4EA6}"/>
              </a:ext>
            </a:extLst>
          </p:cNvPr>
          <p:cNvCxnSpPr/>
          <p:nvPr/>
        </p:nvCxnSpPr>
        <p:spPr>
          <a:xfrm>
            <a:off x="7375442" y="2256997"/>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E82B0D7-5FEA-498C-A55D-6289B1EBF9C6}"/>
              </a:ext>
            </a:extLst>
          </p:cNvPr>
          <p:cNvSpPr txBox="1"/>
          <p:nvPr/>
        </p:nvSpPr>
        <p:spPr>
          <a:xfrm>
            <a:off x="8969414" y="1896249"/>
            <a:ext cx="1626023" cy="584775"/>
          </a:xfrm>
          <a:prstGeom prst="rect">
            <a:avLst/>
          </a:prstGeom>
          <a:noFill/>
        </p:spPr>
        <p:txBody>
          <a:bodyPr wrap="none" rtlCol="0">
            <a:spAutoFit/>
          </a:bodyPr>
          <a:lstStyle/>
          <a:p>
            <a:r>
              <a:rPr lang="en-US" sz="3200"/>
              <a:t>Answers</a:t>
            </a:r>
          </a:p>
        </p:txBody>
      </p:sp>
      <p:pic>
        <p:nvPicPr>
          <p:cNvPr id="3" name="Image 2" descr="Une image contenant texte&#10;&#10;Description générée automatiquement">
            <a:extLst>
              <a:ext uri="{FF2B5EF4-FFF2-40B4-BE49-F238E27FC236}">
                <a16:creationId xmlns:a16="http://schemas.microsoft.com/office/drawing/2014/main" id="{C0AFF35B-26C8-4B5C-944C-B67D59846C71}"/>
              </a:ext>
            </a:extLst>
          </p:cNvPr>
          <p:cNvPicPr>
            <a:picLocks noChangeAspect="1"/>
          </p:cNvPicPr>
          <p:nvPr/>
        </p:nvPicPr>
        <p:blipFill>
          <a:blip r:embed="rId3"/>
          <a:stretch>
            <a:fillRect/>
          </a:stretch>
        </p:blipFill>
        <p:spPr>
          <a:xfrm rot="5400000">
            <a:off x="11175674" y="5857965"/>
            <a:ext cx="1018210" cy="763658"/>
          </a:xfrm>
          <a:prstGeom prst="rect">
            <a:avLst/>
          </a:prstGeom>
        </p:spPr>
      </p:pic>
      <p:sp>
        <p:nvSpPr>
          <p:cNvPr id="12" name="ZoneTexte 11">
            <a:extLst>
              <a:ext uri="{FF2B5EF4-FFF2-40B4-BE49-F238E27FC236}">
                <a16:creationId xmlns:a16="http://schemas.microsoft.com/office/drawing/2014/main" id="{E23FA4C6-4B74-40CD-9742-8E0EF0B923E0}"/>
              </a:ext>
            </a:extLst>
          </p:cNvPr>
          <p:cNvSpPr txBox="1"/>
          <p:nvPr/>
        </p:nvSpPr>
        <p:spPr>
          <a:xfrm flipH="1">
            <a:off x="8640218" y="6330730"/>
            <a:ext cx="3352800" cy="369332"/>
          </a:xfrm>
          <a:prstGeom prst="rect">
            <a:avLst/>
          </a:prstGeom>
          <a:noFill/>
        </p:spPr>
        <p:txBody>
          <a:bodyPr wrap="square" rtlCol="0">
            <a:spAutoFit/>
          </a:bodyPr>
          <a:lstStyle/>
          <a:p>
            <a:r>
              <a:rPr lang="en-US" dirty="0"/>
              <a:t>Source : François Chollet</a:t>
            </a:r>
          </a:p>
        </p:txBody>
      </p:sp>
      <p:sp>
        <p:nvSpPr>
          <p:cNvPr id="15" name="Rectangle 14">
            <a:extLst>
              <a:ext uri="{FF2B5EF4-FFF2-40B4-BE49-F238E27FC236}">
                <a16:creationId xmlns:a16="http://schemas.microsoft.com/office/drawing/2014/main" id="{79A6C9AA-9154-4CD7-B7C4-4F4ED95E399D}"/>
              </a:ext>
            </a:extLst>
          </p:cNvPr>
          <p:cNvSpPr/>
          <p:nvPr/>
        </p:nvSpPr>
        <p:spPr>
          <a:xfrm>
            <a:off x="4586522" y="4004464"/>
            <a:ext cx="2788920" cy="17099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Machine Learning</a:t>
            </a:r>
          </a:p>
        </p:txBody>
      </p:sp>
      <p:cxnSp>
        <p:nvCxnSpPr>
          <p:cNvPr id="16" name="Connecteur droit avec flèche 15">
            <a:extLst>
              <a:ext uri="{FF2B5EF4-FFF2-40B4-BE49-F238E27FC236}">
                <a16:creationId xmlns:a16="http://schemas.microsoft.com/office/drawing/2014/main" id="{C0036018-2AD0-4960-BD86-8EB72521243B}"/>
              </a:ext>
            </a:extLst>
          </p:cNvPr>
          <p:cNvCxnSpPr>
            <a:cxnSpLocks/>
          </p:cNvCxnSpPr>
          <p:nvPr/>
        </p:nvCxnSpPr>
        <p:spPr>
          <a:xfrm>
            <a:off x="3229444" y="4621934"/>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EA6484E-973C-4BB3-AA45-3AF144068B6D}"/>
              </a:ext>
            </a:extLst>
          </p:cNvPr>
          <p:cNvCxnSpPr/>
          <p:nvPr/>
        </p:nvCxnSpPr>
        <p:spPr>
          <a:xfrm>
            <a:off x="3229444" y="5170219"/>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4B179F2-1F54-4C7A-8D95-2565B3108DF6}"/>
              </a:ext>
            </a:extLst>
          </p:cNvPr>
          <p:cNvSpPr txBox="1"/>
          <p:nvPr/>
        </p:nvSpPr>
        <p:spPr>
          <a:xfrm>
            <a:off x="1927352" y="4274653"/>
            <a:ext cx="1010213" cy="584775"/>
          </a:xfrm>
          <a:prstGeom prst="rect">
            <a:avLst/>
          </a:prstGeom>
          <a:noFill/>
        </p:spPr>
        <p:txBody>
          <a:bodyPr wrap="none" rtlCol="0">
            <a:spAutoFit/>
          </a:bodyPr>
          <a:lstStyle/>
          <a:p>
            <a:r>
              <a:rPr lang="en-US" sz="3200"/>
              <a:t>Data</a:t>
            </a:r>
          </a:p>
        </p:txBody>
      </p:sp>
      <p:sp>
        <p:nvSpPr>
          <p:cNvPr id="19" name="ZoneTexte 18">
            <a:extLst>
              <a:ext uri="{FF2B5EF4-FFF2-40B4-BE49-F238E27FC236}">
                <a16:creationId xmlns:a16="http://schemas.microsoft.com/office/drawing/2014/main" id="{13D8EA41-1500-4B51-BB00-95EDA093D4C7}"/>
              </a:ext>
            </a:extLst>
          </p:cNvPr>
          <p:cNvSpPr txBox="1"/>
          <p:nvPr/>
        </p:nvSpPr>
        <p:spPr>
          <a:xfrm>
            <a:off x="1515475" y="4791067"/>
            <a:ext cx="1626023" cy="584775"/>
          </a:xfrm>
          <a:prstGeom prst="rect">
            <a:avLst/>
          </a:prstGeom>
          <a:noFill/>
        </p:spPr>
        <p:txBody>
          <a:bodyPr wrap="none" rtlCol="0">
            <a:spAutoFit/>
          </a:bodyPr>
          <a:lstStyle/>
          <a:p>
            <a:r>
              <a:rPr lang="en-US" sz="3200"/>
              <a:t>Answers</a:t>
            </a:r>
          </a:p>
        </p:txBody>
      </p:sp>
      <p:cxnSp>
        <p:nvCxnSpPr>
          <p:cNvPr id="20" name="Connecteur droit avec flèche 19">
            <a:extLst>
              <a:ext uri="{FF2B5EF4-FFF2-40B4-BE49-F238E27FC236}">
                <a16:creationId xmlns:a16="http://schemas.microsoft.com/office/drawing/2014/main" id="{C92F80CD-813F-42BC-B45B-C9986D9C800C}"/>
              </a:ext>
            </a:extLst>
          </p:cNvPr>
          <p:cNvCxnSpPr/>
          <p:nvPr/>
        </p:nvCxnSpPr>
        <p:spPr>
          <a:xfrm>
            <a:off x="7375442" y="4859428"/>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A68CC5D8-6017-4BE8-85C3-2C58AB123769}"/>
              </a:ext>
            </a:extLst>
          </p:cNvPr>
          <p:cNvSpPr txBox="1"/>
          <p:nvPr/>
        </p:nvSpPr>
        <p:spPr>
          <a:xfrm>
            <a:off x="8969414" y="4498680"/>
            <a:ext cx="1149867" cy="584775"/>
          </a:xfrm>
          <a:prstGeom prst="rect">
            <a:avLst/>
          </a:prstGeom>
          <a:noFill/>
        </p:spPr>
        <p:txBody>
          <a:bodyPr wrap="none" rtlCol="0">
            <a:spAutoFit/>
          </a:bodyPr>
          <a:lstStyle/>
          <a:p>
            <a:r>
              <a:rPr lang="en-US" sz="3200"/>
              <a:t>Rules</a:t>
            </a:r>
          </a:p>
        </p:txBody>
      </p:sp>
      <p:pic>
        <p:nvPicPr>
          <p:cNvPr id="22" name="Espace réservé du contenu 5">
            <a:extLst>
              <a:ext uri="{FF2B5EF4-FFF2-40B4-BE49-F238E27FC236}">
                <a16:creationId xmlns:a16="http://schemas.microsoft.com/office/drawing/2014/main" id="{BCEB39FF-597A-476D-BB4E-01358093769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2907" t="-1" r="16058" b="-2621"/>
          <a:stretch/>
        </p:blipFill>
        <p:spPr>
          <a:xfrm>
            <a:off x="10341014" y="4458643"/>
            <a:ext cx="816820" cy="664848"/>
          </a:xfrm>
          <a:effectLst>
            <a:outerShdw algn="ctr" rotWithShape="0">
              <a:srgbClr val="000000"/>
            </a:outerShdw>
          </a:effectLst>
        </p:spPr>
      </p:pic>
      <p:sp>
        <p:nvSpPr>
          <p:cNvPr id="23" name="Rectangle 22">
            <a:extLst>
              <a:ext uri="{FF2B5EF4-FFF2-40B4-BE49-F238E27FC236}">
                <a16:creationId xmlns:a16="http://schemas.microsoft.com/office/drawing/2014/main" id="{776D491D-95CD-4E38-BD5B-35F4CBFE701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0FE4C51-C9A7-419F-834B-5C5A5B16A1A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cxnSp>
        <p:nvCxnSpPr>
          <p:cNvPr id="5" name="Connecteur droit 4">
            <a:extLst>
              <a:ext uri="{FF2B5EF4-FFF2-40B4-BE49-F238E27FC236}">
                <a16:creationId xmlns:a16="http://schemas.microsoft.com/office/drawing/2014/main" id="{6FEBA99D-AD84-4DA9-A8C8-0AAAE515663C}"/>
              </a:ext>
            </a:extLst>
          </p:cNvPr>
          <p:cNvCxnSpPr/>
          <p:nvPr/>
        </p:nvCxnSpPr>
        <p:spPr>
          <a:xfrm>
            <a:off x="-8564" y="3530599"/>
            <a:ext cx="12192000" cy="0"/>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D802040-8FB0-4A52-8347-4A86C561084B}"/>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a:t>1) </a:t>
            </a:r>
            <a:r>
              <a:rPr lang="fr-FR" sz="2800" dirty="0" err="1"/>
              <a:t>Paradigm</a:t>
            </a:r>
            <a:r>
              <a:rPr lang="fr-FR" sz="2800" dirty="0"/>
              <a:t> shift : </a:t>
            </a:r>
            <a:r>
              <a:rPr lang="fr-FR" sz="2800" dirty="0" err="1"/>
              <a:t>Skills</a:t>
            </a:r>
            <a:r>
              <a:rPr lang="fr-FR" sz="2800" dirty="0"/>
              <a:t> and organisation and collaboration</a:t>
            </a:r>
          </a:p>
        </p:txBody>
      </p:sp>
      <p:sp>
        <p:nvSpPr>
          <p:cNvPr id="25" name="Rectangle 24">
            <a:extLst>
              <a:ext uri="{FF2B5EF4-FFF2-40B4-BE49-F238E27FC236}">
                <a16:creationId xmlns:a16="http://schemas.microsoft.com/office/drawing/2014/main" id="{0155BB2C-1259-4219-84A1-5FD6888D193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27" name="Graphique 26">
            <a:extLst>
              <a:ext uri="{FF2B5EF4-FFF2-40B4-BE49-F238E27FC236}">
                <a16:creationId xmlns:a16="http://schemas.microsoft.com/office/drawing/2014/main" id="{5554BF75-44C4-4CCC-B0CC-C8B6722390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41839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9377F4-24AC-49D7-BF0D-4E8AB3906767}"/>
              </a:ext>
            </a:extLst>
          </p:cNvPr>
          <p:cNvSpPr/>
          <p:nvPr/>
        </p:nvSpPr>
        <p:spPr>
          <a:xfrm>
            <a:off x="4538897" y="833516"/>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Code</a:t>
            </a:r>
          </a:p>
        </p:txBody>
      </p:sp>
      <p:cxnSp>
        <p:nvCxnSpPr>
          <p:cNvPr id="6" name="Connecteur droit avec flèche 5">
            <a:extLst>
              <a:ext uri="{FF2B5EF4-FFF2-40B4-BE49-F238E27FC236}">
                <a16:creationId xmlns:a16="http://schemas.microsoft.com/office/drawing/2014/main" id="{636380CE-31B8-4E69-8A4C-8092C5C4F53B}"/>
              </a:ext>
            </a:extLst>
          </p:cNvPr>
          <p:cNvCxnSpPr>
            <a:endCxn id="4" idx="1"/>
          </p:cNvCxnSpPr>
          <p:nvPr/>
        </p:nvCxnSpPr>
        <p:spPr>
          <a:xfrm>
            <a:off x="316729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84E8571-A117-4D3B-B337-695FE01F1F44}"/>
              </a:ext>
            </a:extLst>
          </p:cNvPr>
          <p:cNvCxnSpPr/>
          <p:nvPr/>
        </p:nvCxnSpPr>
        <p:spPr>
          <a:xfrm>
            <a:off x="7327817" y="1688480"/>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BD215DE-4BF1-40F6-B65F-7287D36A24F3}"/>
              </a:ext>
            </a:extLst>
          </p:cNvPr>
          <p:cNvSpPr txBox="1"/>
          <p:nvPr/>
        </p:nvSpPr>
        <p:spPr>
          <a:xfrm>
            <a:off x="1869822" y="1327733"/>
            <a:ext cx="1010213" cy="584775"/>
          </a:xfrm>
          <a:prstGeom prst="rect">
            <a:avLst/>
          </a:prstGeom>
          <a:noFill/>
        </p:spPr>
        <p:txBody>
          <a:bodyPr wrap="none" rtlCol="0">
            <a:spAutoFit/>
          </a:bodyPr>
          <a:lstStyle/>
          <a:p>
            <a:r>
              <a:rPr lang="en-US" sz="3200" dirty="0"/>
              <a:t>Data</a:t>
            </a:r>
          </a:p>
        </p:txBody>
      </p:sp>
      <p:sp>
        <p:nvSpPr>
          <p:cNvPr id="9" name="ZoneTexte 8">
            <a:extLst>
              <a:ext uri="{FF2B5EF4-FFF2-40B4-BE49-F238E27FC236}">
                <a16:creationId xmlns:a16="http://schemas.microsoft.com/office/drawing/2014/main" id="{9D3F8072-33BD-4A69-BDBA-5D22A61ACC28}"/>
              </a:ext>
            </a:extLst>
          </p:cNvPr>
          <p:cNvSpPr txBox="1"/>
          <p:nvPr/>
        </p:nvSpPr>
        <p:spPr>
          <a:xfrm>
            <a:off x="8921789" y="1327732"/>
            <a:ext cx="1432828" cy="584775"/>
          </a:xfrm>
          <a:prstGeom prst="rect">
            <a:avLst/>
          </a:prstGeom>
          <a:noFill/>
        </p:spPr>
        <p:txBody>
          <a:bodyPr wrap="none" rtlCol="0">
            <a:spAutoFit/>
          </a:bodyPr>
          <a:lstStyle/>
          <a:p>
            <a:r>
              <a:rPr lang="en-US" sz="3200" dirty="0"/>
              <a:t>Answer</a:t>
            </a:r>
          </a:p>
        </p:txBody>
      </p:sp>
      <p:sp>
        <p:nvSpPr>
          <p:cNvPr id="11" name="Rectangle 10">
            <a:extLst>
              <a:ext uri="{FF2B5EF4-FFF2-40B4-BE49-F238E27FC236}">
                <a16:creationId xmlns:a16="http://schemas.microsoft.com/office/drawing/2014/main" id="{4912D05B-F961-444D-AA53-AA5A52ABE149}"/>
              </a:ext>
            </a:extLst>
          </p:cNvPr>
          <p:cNvSpPr/>
          <p:nvPr/>
        </p:nvSpPr>
        <p:spPr>
          <a:xfrm>
            <a:off x="4538897" y="3398408"/>
            <a:ext cx="2788920" cy="1709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AI model</a:t>
            </a:r>
          </a:p>
        </p:txBody>
      </p:sp>
      <p:cxnSp>
        <p:nvCxnSpPr>
          <p:cNvPr id="12" name="Connecteur droit avec flèche 11">
            <a:extLst>
              <a:ext uri="{FF2B5EF4-FFF2-40B4-BE49-F238E27FC236}">
                <a16:creationId xmlns:a16="http://schemas.microsoft.com/office/drawing/2014/main" id="{B5A73AA0-7B85-4783-9911-488EC9F7C71F}"/>
              </a:ext>
            </a:extLst>
          </p:cNvPr>
          <p:cNvCxnSpPr>
            <a:endCxn id="11" idx="1"/>
          </p:cNvCxnSpPr>
          <p:nvPr/>
        </p:nvCxnSpPr>
        <p:spPr>
          <a:xfrm>
            <a:off x="316729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945ECC64-BE36-4A26-9512-1BA473F7188B}"/>
              </a:ext>
            </a:extLst>
          </p:cNvPr>
          <p:cNvCxnSpPr/>
          <p:nvPr/>
        </p:nvCxnSpPr>
        <p:spPr>
          <a:xfrm>
            <a:off x="7327817" y="4253372"/>
            <a:ext cx="13716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A1F6DEB-9D57-4139-AFF8-5B15F675C9F9}"/>
              </a:ext>
            </a:extLst>
          </p:cNvPr>
          <p:cNvSpPr txBox="1"/>
          <p:nvPr/>
        </p:nvSpPr>
        <p:spPr>
          <a:xfrm>
            <a:off x="1869822" y="3892625"/>
            <a:ext cx="1010213" cy="584775"/>
          </a:xfrm>
          <a:prstGeom prst="rect">
            <a:avLst/>
          </a:prstGeom>
          <a:noFill/>
        </p:spPr>
        <p:txBody>
          <a:bodyPr wrap="none" rtlCol="0">
            <a:spAutoFit/>
          </a:bodyPr>
          <a:lstStyle/>
          <a:p>
            <a:r>
              <a:rPr lang="en-US" sz="3200" dirty="0"/>
              <a:t>Data</a:t>
            </a:r>
          </a:p>
        </p:txBody>
      </p:sp>
      <p:sp>
        <p:nvSpPr>
          <p:cNvPr id="15" name="ZoneTexte 14">
            <a:extLst>
              <a:ext uri="{FF2B5EF4-FFF2-40B4-BE49-F238E27FC236}">
                <a16:creationId xmlns:a16="http://schemas.microsoft.com/office/drawing/2014/main" id="{9B4A28E2-B5D0-4F7E-8881-5637A2A5E41E}"/>
              </a:ext>
            </a:extLst>
          </p:cNvPr>
          <p:cNvSpPr txBox="1"/>
          <p:nvPr/>
        </p:nvSpPr>
        <p:spPr>
          <a:xfrm>
            <a:off x="8921789" y="3892624"/>
            <a:ext cx="1432828" cy="584775"/>
          </a:xfrm>
          <a:prstGeom prst="rect">
            <a:avLst/>
          </a:prstGeom>
          <a:noFill/>
        </p:spPr>
        <p:txBody>
          <a:bodyPr wrap="none" rtlCol="0">
            <a:spAutoFit/>
          </a:bodyPr>
          <a:lstStyle/>
          <a:p>
            <a:r>
              <a:rPr lang="en-US" sz="3200"/>
              <a:t>Answer</a:t>
            </a:r>
            <a:endParaRPr lang="en-US" sz="3200" dirty="0"/>
          </a:p>
        </p:txBody>
      </p:sp>
      <p:pic>
        <p:nvPicPr>
          <p:cNvPr id="16" name="Espace réservé du contenu 5">
            <a:extLst>
              <a:ext uri="{FF2B5EF4-FFF2-40B4-BE49-F238E27FC236}">
                <a16:creationId xmlns:a16="http://schemas.microsoft.com/office/drawing/2014/main" id="{54E82B8A-AE25-4B14-9B58-E2C6C35950FA}"/>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786661" y="4651661"/>
            <a:ext cx="523428" cy="426043"/>
          </a:xfrm>
          <a:prstGeom prst="rect">
            <a:avLst/>
          </a:prstGeom>
          <a:effectLst>
            <a:outerShdw algn="ctr" rotWithShape="0">
              <a:srgbClr val="000000"/>
            </a:outerShdw>
          </a:effectLst>
        </p:spPr>
      </p:pic>
      <p:sp>
        <p:nvSpPr>
          <p:cNvPr id="17" name="Rectangle 16">
            <a:extLst>
              <a:ext uri="{FF2B5EF4-FFF2-40B4-BE49-F238E27FC236}">
                <a16:creationId xmlns:a16="http://schemas.microsoft.com/office/drawing/2014/main" id="{E4618D72-7034-4E50-B868-E22533164D4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5E203E-E9EA-4B87-BD41-1D34FB7A125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20" name="Rectangle 19">
            <a:extLst>
              <a:ext uri="{FF2B5EF4-FFF2-40B4-BE49-F238E27FC236}">
                <a16:creationId xmlns:a16="http://schemas.microsoft.com/office/drawing/2014/main" id="{B24E1499-38F8-46C6-8AE7-5206760932F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8" name="Graphique 17">
            <a:extLst>
              <a:ext uri="{FF2B5EF4-FFF2-40B4-BE49-F238E27FC236}">
                <a16:creationId xmlns:a16="http://schemas.microsoft.com/office/drawing/2014/main" id="{1F9D899E-DEFE-4915-A555-A509BA2604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76741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8CC370-0CAF-9618-358B-AA518206BA05}"/>
              </a:ext>
            </a:extLst>
          </p:cNvPr>
          <p:cNvPicPr>
            <a:picLocks noGrp="1" noChangeAspect="1"/>
          </p:cNvPicPr>
          <p:nvPr>
            <p:ph idx="1"/>
          </p:nvPr>
        </p:nvPicPr>
        <p:blipFill>
          <a:blip r:embed="rId3"/>
          <a:stretch>
            <a:fillRect/>
          </a:stretch>
        </p:blipFill>
        <p:spPr>
          <a:xfrm>
            <a:off x="2281717" y="1616264"/>
            <a:ext cx="7620000" cy="4286250"/>
          </a:xfrm>
        </p:spPr>
      </p:pic>
      <p:sp>
        <p:nvSpPr>
          <p:cNvPr id="8" name="Rectangle 7">
            <a:extLst>
              <a:ext uri="{FF2B5EF4-FFF2-40B4-BE49-F238E27FC236}">
                <a16:creationId xmlns:a16="http://schemas.microsoft.com/office/drawing/2014/main" id="{539B835E-E7EA-40F7-9B7B-2F0BF3C0FFB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42B427-7412-4958-A81F-CB5D295C95C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2" name="Rectangle 11">
            <a:extLst>
              <a:ext uri="{FF2B5EF4-FFF2-40B4-BE49-F238E27FC236}">
                <a16:creationId xmlns:a16="http://schemas.microsoft.com/office/drawing/2014/main" id="{CD189CB9-87C7-4E2C-9B0F-5DE6DD1A0854}"/>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2) </a:t>
            </a:r>
            <a:r>
              <a:rPr lang="fr-FR" sz="3600" dirty="0" err="1"/>
              <a:t>Paradigm</a:t>
            </a:r>
            <a:r>
              <a:rPr lang="fr-FR" sz="3600" dirty="0"/>
              <a:t> shift : Data</a:t>
            </a:r>
          </a:p>
        </p:txBody>
      </p:sp>
      <p:sp>
        <p:nvSpPr>
          <p:cNvPr id="10" name="Rectangle 9">
            <a:extLst>
              <a:ext uri="{FF2B5EF4-FFF2-40B4-BE49-F238E27FC236}">
                <a16:creationId xmlns:a16="http://schemas.microsoft.com/office/drawing/2014/main" id="{57B1DB70-83B3-4D02-9B66-C2FF35C649E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7" name="Graphique 6">
            <a:extLst>
              <a:ext uri="{FF2B5EF4-FFF2-40B4-BE49-F238E27FC236}">
                <a16:creationId xmlns:a16="http://schemas.microsoft.com/office/drawing/2014/main" id="{83EE63F6-3D5C-419C-AB1C-20A6BD6992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1252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0951927-1A70-43DB-A567-D83F8C38169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3C81B4-3085-4408-9BFC-4A56358673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CF89BA26-50DA-4008-BB85-26C455A825C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7374BFD7-26C8-4DA4-BD7B-8BB85A8F3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2942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9" name="Rectangle 8">
            <a:extLst>
              <a:ext uri="{FF2B5EF4-FFF2-40B4-BE49-F238E27FC236}">
                <a16:creationId xmlns:a16="http://schemas.microsoft.com/office/drawing/2014/main" id="{EE162BE1-7841-406C-BB85-F3DB8161398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347DA4-1744-4328-B33A-7B101D12BA7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237E586F-59DC-42ED-AC18-84751DBF908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3" name="Graphique 12">
            <a:extLst>
              <a:ext uri="{FF2B5EF4-FFF2-40B4-BE49-F238E27FC236}">
                <a16:creationId xmlns:a16="http://schemas.microsoft.com/office/drawing/2014/main" id="{34BDCEC3-55D8-486C-91D5-63ABBB5736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4141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12" name="Rectangle 11">
            <a:extLst>
              <a:ext uri="{FF2B5EF4-FFF2-40B4-BE49-F238E27FC236}">
                <a16:creationId xmlns:a16="http://schemas.microsoft.com/office/drawing/2014/main" id="{098415DD-11C3-424C-AC91-B9F68A2577E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B3BC5D-0C45-414B-833E-FB00912E959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5" name="Rectangle 14">
            <a:extLst>
              <a:ext uri="{FF2B5EF4-FFF2-40B4-BE49-F238E27FC236}">
                <a16:creationId xmlns:a16="http://schemas.microsoft.com/office/drawing/2014/main" id="{70173F30-224B-4FF4-A29C-7023E460697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6" name="Graphique 15">
            <a:extLst>
              <a:ext uri="{FF2B5EF4-FFF2-40B4-BE49-F238E27FC236}">
                <a16:creationId xmlns:a16="http://schemas.microsoft.com/office/drawing/2014/main" id="{459F7F2A-F73D-42E1-92C3-EECD08A271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61149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15" name="Rectangle 14">
            <a:extLst>
              <a:ext uri="{FF2B5EF4-FFF2-40B4-BE49-F238E27FC236}">
                <a16:creationId xmlns:a16="http://schemas.microsoft.com/office/drawing/2014/main" id="{ADE85EBC-4396-4AED-B26E-02C699D911E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F9464A-EFB4-4454-8983-A91A46CBA55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7" name="Rectangle 16">
            <a:extLst>
              <a:ext uri="{FF2B5EF4-FFF2-40B4-BE49-F238E27FC236}">
                <a16:creationId xmlns:a16="http://schemas.microsoft.com/office/drawing/2014/main" id="{B174FBF6-631F-4478-9ED9-1FDD255B307D}"/>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9" name="Graphique 18">
            <a:extLst>
              <a:ext uri="{FF2B5EF4-FFF2-40B4-BE49-F238E27FC236}">
                <a16:creationId xmlns:a16="http://schemas.microsoft.com/office/drawing/2014/main" id="{2F634BDA-FB68-4585-98E3-3EA1E8B5C6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54361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67B6A5-7704-445C-BF8D-12DE667CDA16}"/>
              </a:ext>
            </a:extLst>
          </p:cNvPr>
          <p:cNvSpPr/>
          <p:nvPr/>
        </p:nvSpPr>
        <p:spPr>
          <a:xfrm>
            <a:off x="9789010" y="1060174"/>
            <a:ext cx="1930081" cy="14146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Consumer Production</a:t>
            </a:r>
            <a:br>
              <a:rPr lang="en-US" sz="2800"/>
            </a:br>
            <a:r>
              <a:rPr lang="en-US" sz="2800"/>
              <a:t>application</a:t>
            </a:r>
          </a:p>
        </p:txBody>
      </p:sp>
      <p:sp>
        <p:nvSpPr>
          <p:cNvPr id="6" name="Rectangle 5">
            <a:extLst>
              <a:ext uri="{FF2B5EF4-FFF2-40B4-BE49-F238E27FC236}">
                <a16:creationId xmlns:a16="http://schemas.microsoft.com/office/drawing/2014/main" id="{89623228-F688-4F9C-AD30-CEAF7639D72A}"/>
              </a:ext>
            </a:extLst>
          </p:cNvPr>
          <p:cNvSpPr/>
          <p:nvPr/>
        </p:nvSpPr>
        <p:spPr>
          <a:xfrm>
            <a:off x="6928445" y="1060174"/>
            <a:ext cx="1938260" cy="1414644"/>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 AI API</a:t>
            </a:r>
          </a:p>
        </p:txBody>
      </p:sp>
      <p:sp>
        <p:nvSpPr>
          <p:cNvPr id="7" name="Rectangle 6">
            <a:extLst>
              <a:ext uri="{FF2B5EF4-FFF2-40B4-BE49-F238E27FC236}">
                <a16:creationId xmlns:a16="http://schemas.microsoft.com/office/drawing/2014/main" id="{93B0A310-E3D0-4F77-84B2-B1C7A98C9D1D}"/>
              </a:ext>
            </a:extLst>
          </p:cNvPr>
          <p:cNvSpPr/>
          <p:nvPr/>
        </p:nvSpPr>
        <p:spPr>
          <a:xfrm>
            <a:off x="962676" y="1060174"/>
            <a:ext cx="1944015" cy="13937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Datasets</a:t>
            </a:r>
          </a:p>
        </p:txBody>
      </p:sp>
      <p:cxnSp>
        <p:nvCxnSpPr>
          <p:cNvPr id="27" name="Connecteur droit avec flèche 26">
            <a:extLst>
              <a:ext uri="{FF2B5EF4-FFF2-40B4-BE49-F238E27FC236}">
                <a16:creationId xmlns:a16="http://schemas.microsoft.com/office/drawing/2014/main" id="{18AC9058-9D26-4EB7-BE02-3B43B8AA0251}"/>
              </a:ext>
            </a:extLst>
          </p:cNvPr>
          <p:cNvCxnSpPr>
            <a:cxnSpLocks/>
            <a:endCxn id="7" idx="1"/>
          </p:cNvCxnSpPr>
          <p:nvPr/>
        </p:nvCxnSpPr>
        <p:spPr>
          <a:xfrm rot="10800000">
            <a:off x="962677" y="1757063"/>
            <a:ext cx="10756417" cy="10432"/>
          </a:xfrm>
          <a:prstGeom prst="curvedConnector5">
            <a:avLst>
              <a:gd name="adj1" fmla="val -959"/>
              <a:gd name="adj2" fmla="val -23900834"/>
              <a:gd name="adj3" fmla="val 102125"/>
            </a:avLst>
          </a:prstGeom>
          <a:ln w="101600">
            <a:solidFill>
              <a:schemeClr val="accent4">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201E215-64F1-44CB-B0EC-6420A112FA64}"/>
              </a:ext>
            </a:extLst>
          </p:cNvPr>
          <p:cNvSpPr/>
          <p:nvPr/>
        </p:nvSpPr>
        <p:spPr>
          <a:xfrm>
            <a:off x="3844996" y="1060175"/>
            <a:ext cx="2031403" cy="1393776"/>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AI</a:t>
            </a:r>
          </a:p>
        </p:txBody>
      </p:sp>
      <p:sp>
        <p:nvSpPr>
          <p:cNvPr id="89" name="ZoneTexte 88">
            <a:extLst>
              <a:ext uri="{FF2B5EF4-FFF2-40B4-BE49-F238E27FC236}">
                <a16:creationId xmlns:a16="http://schemas.microsoft.com/office/drawing/2014/main" id="{4C47C9E3-9DE3-4F06-9ECD-60746D99B3CC}"/>
              </a:ext>
            </a:extLst>
          </p:cNvPr>
          <p:cNvSpPr txBox="1"/>
          <p:nvPr/>
        </p:nvSpPr>
        <p:spPr>
          <a:xfrm>
            <a:off x="-19412" y="1038854"/>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cxnSp>
        <p:nvCxnSpPr>
          <p:cNvPr id="39" name="Connecteur droit avec flèche 26">
            <a:extLst>
              <a:ext uri="{FF2B5EF4-FFF2-40B4-BE49-F238E27FC236}">
                <a16:creationId xmlns:a16="http://schemas.microsoft.com/office/drawing/2014/main" id="{A4FD1174-C9AE-4A2D-9465-AA59E03D8483}"/>
              </a:ext>
            </a:extLst>
          </p:cNvPr>
          <p:cNvCxnSpPr>
            <a:cxnSpLocks/>
          </p:cNvCxnSpPr>
          <p:nvPr/>
        </p:nvCxnSpPr>
        <p:spPr>
          <a:xfrm>
            <a:off x="2904340" y="1757062"/>
            <a:ext cx="940656" cy="0"/>
          </a:xfrm>
          <a:prstGeom prst="straightConnector1">
            <a:avLst/>
          </a:prstGeom>
          <a:ln w="101600">
            <a:solidFill>
              <a:schemeClr val="accent6">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eur droit avec flèche 26">
            <a:extLst>
              <a:ext uri="{FF2B5EF4-FFF2-40B4-BE49-F238E27FC236}">
                <a16:creationId xmlns:a16="http://schemas.microsoft.com/office/drawing/2014/main" id="{67E8E4F1-E42F-49AC-A62F-BED6613572E5}"/>
              </a:ext>
            </a:extLst>
          </p:cNvPr>
          <p:cNvCxnSpPr>
            <a:cxnSpLocks/>
          </p:cNvCxnSpPr>
          <p:nvPr/>
        </p:nvCxnSpPr>
        <p:spPr>
          <a:xfrm>
            <a:off x="5876399" y="1756198"/>
            <a:ext cx="1052046" cy="10434"/>
          </a:xfrm>
          <a:prstGeom prst="straightConnector1">
            <a:avLst/>
          </a:prstGeom>
          <a:ln w="101600">
            <a:solidFill>
              <a:schemeClr val="accent5">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eur droit avec flèche 26">
            <a:extLst>
              <a:ext uri="{FF2B5EF4-FFF2-40B4-BE49-F238E27FC236}">
                <a16:creationId xmlns:a16="http://schemas.microsoft.com/office/drawing/2014/main" id="{27296317-785E-46E5-9ECF-92674DB6BE1D}"/>
              </a:ext>
            </a:extLst>
          </p:cNvPr>
          <p:cNvCxnSpPr>
            <a:cxnSpLocks/>
          </p:cNvCxnSpPr>
          <p:nvPr/>
        </p:nvCxnSpPr>
        <p:spPr>
          <a:xfrm>
            <a:off x="8866705" y="1765531"/>
            <a:ext cx="922305" cy="0"/>
          </a:xfrm>
          <a:prstGeom prst="straightConnector1">
            <a:avLst/>
          </a:prstGeom>
          <a:ln w="101600">
            <a:solidFill>
              <a:schemeClr val="accent3">
                <a:lumMod val="2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necteur droit avec flèche 26">
            <a:extLst>
              <a:ext uri="{FF2B5EF4-FFF2-40B4-BE49-F238E27FC236}">
                <a16:creationId xmlns:a16="http://schemas.microsoft.com/office/drawing/2014/main" id="{4E7094C3-5BB1-40CF-A0B1-69EF4FF69363}"/>
              </a:ext>
            </a:extLst>
          </p:cNvPr>
          <p:cNvCxnSpPr>
            <a:cxnSpLocks/>
            <a:endCxn id="7" idx="1"/>
          </p:cNvCxnSpPr>
          <p:nvPr/>
        </p:nvCxnSpPr>
        <p:spPr>
          <a:xfrm>
            <a:off x="-3576" y="1756198"/>
            <a:ext cx="966252" cy="865"/>
          </a:xfrm>
          <a:prstGeom prst="straightConnector1">
            <a:avLst/>
          </a:prstGeom>
          <a:ln w="1016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F5CC7126-BB53-4B82-99D1-BFF552B50473}"/>
              </a:ext>
            </a:extLst>
          </p:cNvPr>
          <p:cNvSpPr txBox="1"/>
          <p:nvPr/>
        </p:nvSpPr>
        <p:spPr>
          <a:xfrm>
            <a:off x="2835530" y="1057729"/>
            <a:ext cx="984641" cy="369332"/>
          </a:xfrm>
          <a:prstGeom prst="rect">
            <a:avLst/>
          </a:prstGeom>
          <a:noFill/>
        </p:spPr>
        <p:txBody>
          <a:bodyPr wrap="square" rtlCol="0">
            <a:spAutoFit/>
          </a:bodyPr>
          <a:lstStyle/>
          <a:p>
            <a:pPr algn="ctr"/>
            <a:r>
              <a:rPr lang="en-US" b="1">
                <a:solidFill>
                  <a:schemeClr val="bg1">
                    <a:lumMod val="50000"/>
                  </a:schemeClr>
                </a:solidFill>
              </a:rPr>
              <a:t>use</a:t>
            </a:r>
          </a:p>
        </p:txBody>
      </p:sp>
      <p:sp>
        <p:nvSpPr>
          <p:cNvPr id="65" name="ZoneTexte 64">
            <a:extLst>
              <a:ext uri="{FF2B5EF4-FFF2-40B4-BE49-F238E27FC236}">
                <a16:creationId xmlns:a16="http://schemas.microsoft.com/office/drawing/2014/main" id="{962E38F1-C850-4469-9FCB-715020BB231A}"/>
              </a:ext>
            </a:extLst>
          </p:cNvPr>
          <p:cNvSpPr txBox="1"/>
          <p:nvPr/>
        </p:nvSpPr>
        <p:spPr>
          <a:xfrm>
            <a:off x="3905968" y="4901036"/>
            <a:ext cx="4960737" cy="923330"/>
          </a:xfrm>
          <a:prstGeom prst="rect">
            <a:avLst/>
          </a:prstGeom>
          <a:solidFill>
            <a:schemeClr val="accent4">
              <a:lumMod val="75000"/>
            </a:schemeClr>
          </a:solidFill>
        </p:spPr>
        <p:txBody>
          <a:bodyPr wrap="square" rtlCol="0">
            <a:spAutoFit/>
          </a:bodyPr>
          <a:lstStyle/>
          <a:p>
            <a:pPr algn="ctr"/>
            <a:r>
              <a:rPr lang="en-US" sz="5400" b="1">
                <a:solidFill>
                  <a:schemeClr val="bg1"/>
                </a:solidFill>
              </a:rPr>
              <a:t>Feedback Loop</a:t>
            </a:r>
            <a:endParaRPr lang="en-US" sz="2800" b="1">
              <a:solidFill>
                <a:schemeClr val="bg1"/>
              </a:solidFill>
            </a:endParaRPr>
          </a:p>
        </p:txBody>
      </p:sp>
      <p:sp>
        <p:nvSpPr>
          <p:cNvPr id="66" name="ZoneTexte 65">
            <a:extLst>
              <a:ext uri="{FF2B5EF4-FFF2-40B4-BE49-F238E27FC236}">
                <a16:creationId xmlns:a16="http://schemas.microsoft.com/office/drawing/2014/main" id="{67CED191-FDE6-4812-89C4-D964B7527E87}"/>
              </a:ext>
            </a:extLst>
          </p:cNvPr>
          <p:cNvSpPr txBox="1"/>
          <p:nvPr/>
        </p:nvSpPr>
        <p:spPr>
          <a:xfrm>
            <a:off x="5873553" y="1070608"/>
            <a:ext cx="984641" cy="369332"/>
          </a:xfrm>
          <a:prstGeom prst="rect">
            <a:avLst/>
          </a:prstGeom>
          <a:noFill/>
        </p:spPr>
        <p:txBody>
          <a:bodyPr wrap="square" rtlCol="0">
            <a:spAutoFit/>
          </a:bodyPr>
          <a:lstStyle/>
          <a:p>
            <a:pPr algn="ctr"/>
            <a:r>
              <a:rPr lang="en-US" b="1">
                <a:solidFill>
                  <a:schemeClr val="bg1">
                    <a:lumMod val="50000"/>
                  </a:schemeClr>
                </a:solidFill>
              </a:rPr>
              <a:t>deploy</a:t>
            </a:r>
          </a:p>
        </p:txBody>
      </p:sp>
      <p:sp>
        <p:nvSpPr>
          <p:cNvPr id="67" name="ZoneTexte 66">
            <a:extLst>
              <a:ext uri="{FF2B5EF4-FFF2-40B4-BE49-F238E27FC236}">
                <a16:creationId xmlns:a16="http://schemas.microsoft.com/office/drawing/2014/main" id="{C4275328-4323-4C6E-9774-7B66C071FEAE}"/>
              </a:ext>
            </a:extLst>
          </p:cNvPr>
          <p:cNvSpPr txBox="1"/>
          <p:nvPr/>
        </p:nvSpPr>
        <p:spPr>
          <a:xfrm>
            <a:off x="8812004" y="1059145"/>
            <a:ext cx="1031707" cy="366500"/>
          </a:xfrm>
          <a:prstGeom prst="rect">
            <a:avLst/>
          </a:prstGeom>
          <a:noFill/>
        </p:spPr>
        <p:txBody>
          <a:bodyPr wrap="square" rtlCol="0">
            <a:spAutoFit/>
          </a:bodyPr>
          <a:lstStyle/>
          <a:p>
            <a:pPr algn="ctr"/>
            <a:r>
              <a:rPr lang="en-US" b="1">
                <a:solidFill>
                  <a:schemeClr val="bg1">
                    <a:lumMod val="50000"/>
                  </a:schemeClr>
                </a:solidFill>
              </a:rPr>
              <a:t>use</a:t>
            </a:r>
          </a:p>
        </p:txBody>
      </p:sp>
      <p:sp>
        <p:nvSpPr>
          <p:cNvPr id="94" name="ZoneTexte 93">
            <a:extLst>
              <a:ext uri="{FF2B5EF4-FFF2-40B4-BE49-F238E27FC236}">
                <a16:creationId xmlns:a16="http://schemas.microsoft.com/office/drawing/2014/main" id="{DE752191-853D-4AF1-8D3A-20B0B8C3FCC8}"/>
              </a:ext>
            </a:extLst>
          </p:cNvPr>
          <p:cNvSpPr txBox="1"/>
          <p:nvPr/>
        </p:nvSpPr>
        <p:spPr>
          <a:xfrm>
            <a:off x="5712968" y="3611265"/>
            <a:ext cx="984641" cy="369332"/>
          </a:xfrm>
          <a:prstGeom prst="rect">
            <a:avLst/>
          </a:prstGeom>
          <a:noFill/>
        </p:spPr>
        <p:txBody>
          <a:bodyPr wrap="square" rtlCol="0">
            <a:spAutoFit/>
          </a:bodyPr>
          <a:lstStyle/>
          <a:p>
            <a:pPr algn="ctr"/>
            <a:r>
              <a:rPr lang="en-US" b="1">
                <a:solidFill>
                  <a:schemeClr val="bg1">
                    <a:lumMod val="50000"/>
                  </a:schemeClr>
                </a:solidFill>
              </a:rPr>
              <a:t>collect</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C7BCA0F-5C02-442B-9950-58BD99128D8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21" name="Rectangle 20">
            <a:extLst>
              <a:ext uri="{FF2B5EF4-FFF2-40B4-BE49-F238E27FC236}">
                <a16:creationId xmlns:a16="http://schemas.microsoft.com/office/drawing/2014/main" id="{5865B9D7-21B0-45C2-91DD-86C0F8F2514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2" name="Graphique 21">
            <a:extLst>
              <a:ext uri="{FF2B5EF4-FFF2-40B4-BE49-F238E27FC236}">
                <a16:creationId xmlns:a16="http://schemas.microsoft.com/office/drawing/2014/main" id="{FAE6C2CE-9147-4405-ACB1-0D16FB951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07766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E023-6FF1-4F82-9ADF-2F38D70B022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81D46897-0474-40B0-A96E-04C8F43BBFA3}"/>
              </a:ext>
            </a:extLst>
          </p:cNvPr>
          <p:cNvSpPr/>
          <p:nvPr/>
        </p:nvSpPr>
        <p:spPr>
          <a:xfrm>
            <a:off x="2436219" y="-1381524"/>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4570F992-041E-43DA-A5CB-FF15212EA5A7}"/>
              </a:ext>
            </a:extLst>
          </p:cNvPr>
          <p:cNvSpPr/>
          <p:nvPr/>
        </p:nvSpPr>
        <p:spPr>
          <a:xfrm>
            <a:off x="4774075" y="2108677"/>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4546AF2F-45E3-4805-8078-098A3EAB337C}"/>
              </a:ext>
            </a:extLst>
          </p:cNvPr>
          <p:cNvSpPr/>
          <p:nvPr/>
        </p:nvSpPr>
        <p:spPr>
          <a:xfrm>
            <a:off x="577961" y="2317938"/>
            <a:ext cx="6385154" cy="5951897"/>
          </a:xfrm>
          <a:prstGeom prst="ellipse">
            <a:avLst/>
          </a:prstGeom>
          <a:solidFill>
            <a:srgbClr val="7EBE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isocèle 3">
            <a:extLst>
              <a:ext uri="{FF2B5EF4-FFF2-40B4-BE49-F238E27FC236}">
                <a16:creationId xmlns:a16="http://schemas.microsoft.com/office/drawing/2014/main" id="{4B115F5D-A6C0-4897-A7EE-833B44A27BCB}"/>
              </a:ext>
            </a:extLst>
          </p:cNvPr>
          <p:cNvSpPr/>
          <p:nvPr/>
        </p:nvSpPr>
        <p:spPr>
          <a:xfrm>
            <a:off x="3348505" y="1415475"/>
            <a:ext cx="4597400" cy="3848100"/>
          </a:xfrm>
          <a:prstGeom prst="triangle">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40672F5A-E705-4B41-8633-8DBAB2266C69}"/>
              </a:ext>
            </a:extLst>
          </p:cNvPr>
          <p:cNvSpPr txBox="1"/>
          <p:nvPr/>
        </p:nvSpPr>
        <p:spPr>
          <a:xfrm>
            <a:off x="1046855" y="5264319"/>
            <a:ext cx="4265911" cy="923330"/>
          </a:xfrm>
          <a:prstGeom prst="rect">
            <a:avLst/>
          </a:prstGeom>
          <a:noFill/>
        </p:spPr>
        <p:txBody>
          <a:bodyPr wrap="none" rtlCol="0">
            <a:spAutoFit/>
          </a:bodyPr>
          <a:lstStyle/>
          <a:p>
            <a:r>
              <a:rPr lang="en-US" sz="5400" dirty="0">
                <a:solidFill>
                  <a:schemeClr val="bg2">
                    <a:lumMod val="25000"/>
                  </a:schemeClr>
                </a:solidFill>
              </a:rPr>
              <a:t>Data Scientist</a:t>
            </a:r>
          </a:p>
        </p:txBody>
      </p:sp>
      <p:sp>
        <p:nvSpPr>
          <p:cNvPr id="6" name="ZoneTexte 5">
            <a:extLst>
              <a:ext uri="{FF2B5EF4-FFF2-40B4-BE49-F238E27FC236}">
                <a16:creationId xmlns:a16="http://schemas.microsoft.com/office/drawing/2014/main" id="{25C57132-1EB1-485B-89C9-9DE71832004B}"/>
              </a:ext>
            </a:extLst>
          </p:cNvPr>
          <p:cNvSpPr txBox="1"/>
          <p:nvPr/>
        </p:nvSpPr>
        <p:spPr>
          <a:xfrm>
            <a:off x="7953407" y="5256412"/>
            <a:ext cx="1313180" cy="923330"/>
          </a:xfrm>
          <a:prstGeom prst="rect">
            <a:avLst/>
          </a:prstGeom>
          <a:noFill/>
        </p:spPr>
        <p:txBody>
          <a:bodyPr wrap="none" rtlCol="0">
            <a:spAutoFit/>
          </a:bodyPr>
          <a:lstStyle/>
          <a:p>
            <a:r>
              <a:rPr lang="en-US" sz="5400">
                <a:solidFill>
                  <a:schemeClr val="bg2">
                    <a:lumMod val="25000"/>
                  </a:schemeClr>
                </a:solidFill>
              </a:rPr>
              <a:t>Ops</a:t>
            </a:r>
          </a:p>
        </p:txBody>
      </p:sp>
      <p:sp>
        <p:nvSpPr>
          <p:cNvPr id="7" name="ZoneTexte 6">
            <a:extLst>
              <a:ext uri="{FF2B5EF4-FFF2-40B4-BE49-F238E27FC236}">
                <a16:creationId xmlns:a16="http://schemas.microsoft.com/office/drawing/2014/main" id="{06432CD5-0919-4621-B5EA-75FCF806B855}"/>
              </a:ext>
            </a:extLst>
          </p:cNvPr>
          <p:cNvSpPr txBox="1"/>
          <p:nvPr/>
        </p:nvSpPr>
        <p:spPr>
          <a:xfrm>
            <a:off x="2860890" y="456923"/>
            <a:ext cx="5535811" cy="923330"/>
          </a:xfrm>
          <a:prstGeom prst="rect">
            <a:avLst/>
          </a:prstGeom>
          <a:noFill/>
        </p:spPr>
        <p:txBody>
          <a:bodyPr wrap="none" rtlCol="0">
            <a:spAutoFit/>
          </a:bodyPr>
          <a:lstStyle/>
          <a:p>
            <a:r>
              <a:rPr lang="en-US" sz="5400">
                <a:solidFill>
                  <a:schemeClr val="bg2">
                    <a:lumMod val="25000"/>
                  </a:schemeClr>
                </a:solidFill>
              </a:rPr>
              <a:t>Software Engineer</a:t>
            </a:r>
          </a:p>
        </p:txBody>
      </p:sp>
      <p:sp>
        <p:nvSpPr>
          <p:cNvPr id="10" name="ZoneTexte 9">
            <a:extLst>
              <a:ext uri="{FF2B5EF4-FFF2-40B4-BE49-F238E27FC236}">
                <a16:creationId xmlns:a16="http://schemas.microsoft.com/office/drawing/2014/main" id="{BA23676C-7BF3-4FDB-9270-B1FCD67B1D04}"/>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1</a:t>
            </a:r>
          </a:p>
        </p:txBody>
      </p:sp>
      <p:sp>
        <p:nvSpPr>
          <p:cNvPr id="11" name="Rectangle 10">
            <a:extLst>
              <a:ext uri="{FF2B5EF4-FFF2-40B4-BE49-F238E27FC236}">
                <a16:creationId xmlns:a16="http://schemas.microsoft.com/office/drawing/2014/main" id="{DF4B3ACD-7BF5-4B8C-8B64-DF9F1D60CDC8}"/>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2" name="Graphique 11">
            <a:extLst>
              <a:ext uri="{FF2B5EF4-FFF2-40B4-BE49-F238E27FC236}">
                <a16:creationId xmlns:a16="http://schemas.microsoft.com/office/drawing/2014/main" id="{49C14965-33DE-4E0E-9200-23C78118DA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768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AFAEA-9E24-4D0B-BCB2-6C397E7D689E}"/>
              </a:ext>
            </a:extLst>
          </p:cNvPr>
          <p:cNvSpPr>
            <a:spLocks noGrp="1"/>
          </p:cNvSpPr>
          <p:nvPr>
            <p:ph type="title"/>
          </p:nvPr>
        </p:nvSpPr>
        <p:spPr>
          <a:xfrm>
            <a:off x="3301482" y="2134058"/>
            <a:ext cx="5589036" cy="2163163"/>
          </a:xfrm>
        </p:spPr>
        <p:txBody>
          <a:bodyPr>
            <a:normAutofit fontScale="90000"/>
          </a:bodyPr>
          <a:lstStyle/>
          <a:p>
            <a:r>
              <a:rPr lang="en-US" sz="17900">
                <a:solidFill>
                  <a:schemeClr val="accent6">
                    <a:lumMod val="60000"/>
                    <a:lumOff val="40000"/>
                  </a:schemeClr>
                </a:solidFill>
              </a:rPr>
              <a:t>Demo</a:t>
            </a:r>
          </a:p>
        </p:txBody>
      </p:sp>
      <p:sp>
        <p:nvSpPr>
          <p:cNvPr id="5" name="ZoneTexte 4">
            <a:extLst>
              <a:ext uri="{FF2B5EF4-FFF2-40B4-BE49-F238E27FC236}">
                <a16:creationId xmlns:a16="http://schemas.microsoft.com/office/drawing/2014/main" id="{A43FABF8-1A9D-4179-915F-28F8EF00F040}"/>
              </a:ext>
            </a:extLst>
          </p:cNvPr>
          <p:cNvSpPr txBox="1"/>
          <p:nvPr/>
        </p:nvSpPr>
        <p:spPr>
          <a:xfrm>
            <a:off x="3467559" y="4480977"/>
            <a:ext cx="6097836" cy="369332"/>
          </a:xfrm>
          <a:prstGeom prst="rect">
            <a:avLst/>
          </a:prstGeom>
          <a:noFill/>
        </p:spPr>
        <p:txBody>
          <a:bodyPr wrap="square">
            <a:spAutoFit/>
          </a:bodyPr>
          <a:lstStyle/>
          <a:p>
            <a:r>
              <a:rPr lang="en-US">
                <a:hlinkClick r:id="rId3"/>
              </a:rPr>
              <a:t>Dogs vs. Cats | Kaggle</a:t>
            </a:r>
            <a:endParaRPr lang="en-US"/>
          </a:p>
        </p:txBody>
      </p:sp>
      <p:sp>
        <p:nvSpPr>
          <p:cNvPr id="6" name="ZoneTexte 5">
            <a:extLst>
              <a:ext uri="{FF2B5EF4-FFF2-40B4-BE49-F238E27FC236}">
                <a16:creationId xmlns:a16="http://schemas.microsoft.com/office/drawing/2014/main" id="{316C2D19-28E5-4D6B-A0ED-D2702641C188}"/>
              </a:ext>
            </a:extLst>
          </p:cNvPr>
          <p:cNvSpPr txBox="1"/>
          <p:nvPr/>
        </p:nvSpPr>
        <p:spPr>
          <a:xfrm flipH="1">
            <a:off x="3467559" y="4204433"/>
            <a:ext cx="2044182" cy="369332"/>
          </a:xfrm>
          <a:prstGeom prst="rect">
            <a:avLst/>
          </a:prstGeom>
          <a:noFill/>
        </p:spPr>
        <p:txBody>
          <a:bodyPr wrap="square" rtlCol="0">
            <a:spAutoFit/>
          </a:bodyPr>
          <a:lstStyle/>
          <a:p>
            <a:r>
              <a:rPr lang="en-US"/>
              <a:t>Source :</a:t>
            </a:r>
          </a:p>
        </p:txBody>
      </p:sp>
      <p:sp>
        <p:nvSpPr>
          <p:cNvPr id="7" name="Rectangle 6">
            <a:extLst>
              <a:ext uri="{FF2B5EF4-FFF2-40B4-BE49-F238E27FC236}">
                <a16:creationId xmlns:a16="http://schemas.microsoft.com/office/drawing/2014/main" id="{E340ED06-7829-4657-A420-BA1174A81174}"/>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68E705-BB29-48C7-B12B-AEDB4F46D69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D3D84588-7485-4893-A14B-655409105FB2}"/>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258F20F0-2804-45BE-A5C8-1206A9D458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37852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C7BAC-A4BB-466F-B5E0-0F31DC33A2BA}"/>
              </a:ext>
            </a:extLst>
          </p:cNvPr>
          <p:cNvSpPr/>
          <p:nvPr/>
        </p:nvSpPr>
        <p:spPr>
          <a:xfrm>
            <a:off x="1035602" y="1630680"/>
            <a:ext cx="5060398" cy="419176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Train a model</a:t>
            </a:r>
          </a:p>
        </p:txBody>
      </p:sp>
      <p:sp>
        <p:nvSpPr>
          <p:cNvPr id="6" name="Rectangle 5">
            <a:extLst>
              <a:ext uri="{FF2B5EF4-FFF2-40B4-BE49-F238E27FC236}">
                <a16:creationId xmlns:a16="http://schemas.microsoft.com/office/drawing/2014/main" id="{A1CCF4AC-DA94-4498-BE47-177022FF3DED}"/>
              </a:ext>
            </a:extLst>
          </p:cNvPr>
          <p:cNvSpPr/>
          <p:nvPr/>
        </p:nvSpPr>
        <p:spPr>
          <a:xfrm>
            <a:off x="130847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13 000</a:t>
            </a:r>
            <a:br>
              <a:rPr lang="en-US" sz="4800"/>
            </a:br>
            <a:r>
              <a:rPr lang="en-US" sz="4800"/>
              <a:t>train</a:t>
            </a:r>
          </a:p>
        </p:txBody>
      </p:sp>
      <p:sp>
        <p:nvSpPr>
          <p:cNvPr id="7" name="Rectangle 6">
            <a:extLst>
              <a:ext uri="{FF2B5EF4-FFF2-40B4-BE49-F238E27FC236}">
                <a16:creationId xmlns:a16="http://schemas.microsoft.com/office/drawing/2014/main" id="{90DECDDC-5D77-4E50-BCAD-9BCA32AB687A}"/>
              </a:ext>
            </a:extLst>
          </p:cNvPr>
          <p:cNvSpPr/>
          <p:nvPr/>
        </p:nvSpPr>
        <p:spPr>
          <a:xfrm>
            <a:off x="3743035" y="2834640"/>
            <a:ext cx="216168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 4 000</a:t>
            </a:r>
            <a:br>
              <a:rPr lang="en-US" sz="4800"/>
            </a:br>
            <a:r>
              <a:rPr lang="en-US" sz="4800"/>
              <a:t>test</a:t>
            </a:r>
          </a:p>
        </p:txBody>
      </p:sp>
      <p:sp>
        <p:nvSpPr>
          <p:cNvPr id="9" name="Rectangle 8">
            <a:extLst>
              <a:ext uri="{FF2B5EF4-FFF2-40B4-BE49-F238E27FC236}">
                <a16:creationId xmlns:a16="http://schemas.microsoft.com/office/drawing/2014/main" id="{3CDEE3C6-8AA6-4A2E-926E-28CAC6FE75AF}"/>
              </a:ext>
            </a:extLst>
          </p:cNvPr>
          <p:cNvSpPr/>
          <p:nvPr/>
        </p:nvSpPr>
        <p:spPr>
          <a:xfrm>
            <a:off x="8092440" y="2834640"/>
            <a:ext cx="2911558" cy="173736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800"/>
              <a:t>3 000</a:t>
            </a:r>
            <a:br>
              <a:rPr lang="en-US" sz="4800"/>
            </a:br>
            <a:r>
              <a:rPr lang="en-US" sz="4800"/>
              <a:t>validation</a:t>
            </a:r>
          </a:p>
        </p:txBody>
      </p:sp>
      <p:sp>
        <p:nvSpPr>
          <p:cNvPr id="11" name="Titre 1">
            <a:extLst>
              <a:ext uri="{FF2B5EF4-FFF2-40B4-BE49-F238E27FC236}">
                <a16:creationId xmlns:a16="http://schemas.microsoft.com/office/drawing/2014/main" id="{7F72AA1E-01A3-4603-98F8-68ABC00C55B9}"/>
              </a:ext>
            </a:extLst>
          </p:cNvPr>
          <p:cNvSpPr>
            <a:spLocks noGrp="1"/>
          </p:cNvSpPr>
          <p:nvPr>
            <p:ph type="title"/>
          </p:nvPr>
        </p:nvSpPr>
        <p:spPr>
          <a:xfrm>
            <a:off x="838200" y="154650"/>
            <a:ext cx="10515600" cy="1325563"/>
          </a:xfrm>
        </p:spPr>
        <p:txBody>
          <a:bodyPr/>
          <a:lstStyle/>
          <a:p>
            <a:pPr algn="ctr"/>
            <a:r>
              <a:rPr lang="en-US">
                <a:solidFill>
                  <a:schemeClr val="bg2">
                    <a:lumMod val="25000"/>
                  </a:schemeClr>
                </a:solidFill>
              </a:rPr>
              <a:t>Dataset of 20 000 files</a:t>
            </a:r>
          </a:p>
        </p:txBody>
      </p:sp>
      <p:pic>
        <p:nvPicPr>
          <p:cNvPr id="12" name="Espace réservé du contenu 5">
            <a:extLst>
              <a:ext uri="{FF2B5EF4-FFF2-40B4-BE49-F238E27FC236}">
                <a16:creationId xmlns:a16="http://schemas.microsoft.com/office/drawing/2014/main" id="{A33FDF19-2F5D-4F58-B63B-E6F000A4251B}"/>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t="-1" r="16058" b="-2621"/>
          <a:stretch/>
        </p:blipFill>
        <p:spPr>
          <a:xfrm>
            <a:off x="5407566" y="1836620"/>
            <a:ext cx="523428" cy="426043"/>
          </a:xfrm>
          <a:prstGeom prst="rect">
            <a:avLst/>
          </a:prstGeom>
          <a:effectLst>
            <a:outerShdw algn="ctr" rotWithShape="0">
              <a:srgbClr val="000000"/>
            </a:outerShdw>
          </a:effectLst>
        </p:spPr>
      </p:pic>
      <p:sp>
        <p:nvSpPr>
          <p:cNvPr id="10" name="Rectangle 9">
            <a:extLst>
              <a:ext uri="{FF2B5EF4-FFF2-40B4-BE49-F238E27FC236}">
                <a16:creationId xmlns:a16="http://schemas.microsoft.com/office/drawing/2014/main" id="{82A4BEC6-78F0-4D40-8C4F-1567F3F016F8}"/>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2931BC-36EA-421B-8C53-063DB56D1451}"/>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5" name="Rectangle 14">
            <a:extLst>
              <a:ext uri="{FF2B5EF4-FFF2-40B4-BE49-F238E27FC236}">
                <a16:creationId xmlns:a16="http://schemas.microsoft.com/office/drawing/2014/main" id="{89F6EE82-E255-4746-9FB6-1D76004091C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3" name="Graphique 12">
            <a:extLst>
              <a:ext uri="{FF2B5EF4-FFF2-40B4-BE49-F238E27FC236}">
                <a16:creationId xmlns:a16="http://schemas.microsoft.com/office/drawing/2014/main" id="{498DE52D-6688-4D24-BE99-E833381B74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2258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ZoneTexte 35">
            <a:extLst>
              <a:ext uri="{FF2B5EF4-FFF2-40B4-BE49-F238E27FC236}">
                <a16:creationId xmlns:a16="http://schemas.microsoft.com/office/drawing/2014/main" id="{1A6C0B07-B23B-46EF-92C8-AE5F46E7A05A}"/>
              </a:ext>
            </a:extLst>
          </p:cNvPr>
          <p:cNvSpPr txBox="1"/>
          <p:nvPr/>
        </p:nvSpPr>
        <p:spPr>
          <a:xfrm>
            <a:off x="9319052" y="-6227"/>
            <a:ext cx="2864384" cy="369332"/>
          </a:xfrm>
          <a:prstGeom prst="rect">
            <a:avLst/>
          </a:prstGeom>
          <a:solidFill>
            <a:schemeClr val="bg1"/>
          </a:solidFill>
          <a:ln>
            <a:solidFill>
              <a:schemeClr val="bg2">
                <a:lumMod val="25000"/>
              </a:schemeClr>
            </a:solidFill>
          </a:ln>
        </p:spPr>
        <p:txBody>
          <a:bodyPr wrap="square" rtlCol="0">
            <a:spAutoFit/>
          </a:bodyPr>
          <a:lstStyle/>
          <a:p>
            <a:pPr algn="ctr"/>
            <a:r>
              <a:rPr lang="en-US"/>
              <a:t>Deep Learning</a:t>
            </a:r>
          </a:p>
        </p:txBody>
      </p:sp>
      <p:sp>
        <p:nvSpPr>
          <p:cNvPr id="18" name="Rectangle 17">
            <a:extLst>
              <a:ext uri="{FF2B5EF4-FFF2-40B4-BE49-F238E27FC236}">
                <a16:creationId xmlns:a16="http://schemas.microsoft.com/office/drawing/2014/main" id="{A07A1039-47E2-40C7-A460-7E322923EFD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8B2471-F2EA-4BBF-924C-57C5F889E850}"/>
              </a:ext>
            </a:extLst>
          </p:cNvPr>
          <p:cNvSpPr/>
          <p:nvPr/>
        </p:nvSpPr>
        <p:spPr>
          <a:xfrm>
            <a:off x="2904340" y="10108"/>
            <a:ext cx="880110" cy="854954"/>
          </a:xfrm>
          <a:prstGeom prst="rect">
            <a:avLst/>
          </a:prstGeom>
          <a:solidFill>
            <a:schemeClr val="accent5">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fr-FR" sz="2800"/>
          </a:p>
        </p:txBody>
      </p:sp>
      <p:sp>
        <p:nvSpPr>
          <p:cNvPr id="21" name="ZoneTexte 20">
            <a:extLst>
              <a:ext uri="{FF2B5EF4-FFF2-40B4-BE49-F238E27FC236}">
                <a16:creationId xmlns:a16="http://schemas.microsoft.com/office/drawing/2014/main" id="{F7387B30-B2E1-46D4-A8BD-3F4A619637F9}"/>
              </a:ext>
            </a:extLst>
          </p:cNvPr>
          <p:cNvSpPr txBox="1"/>
          <p:nvPr/>
        </p:nvSpPr>
        <p:spPr>
          <a:xfrm>
            <a:off x="2852074" y="-6227"/>
            <a:ext cx="984640" cy="338554"/>
          </a:xfrm>
          <a:prstGeom prst="rect">
            <a:avLst/>
          </a:prstGeom>
          <a:noFill/>
        </p:spPr>
        <p:txBody>
          <a:bodyPr wrap="square">
            <a:spAutoFit/>
          </a:bodyPr>
          <a:lstStyle/>
          <a:p>
            <a:pPr algn="ctr"/>
            <a:r>
              <a:rPr lang="en-US" sz="1600" dirty="0" err="1">
                <a:solidFill>
                  <a:schemeClr val="bg2">
                    <a:lumMod val="25000"/>
                  </a:schemeClr>
                </a:solidFill>
              </a:rPr>
              <a:t>Ecotag</a:t>
            </a:r>
            <a:endParaRPr lang="en-US" sz="1600" dirty="0">
              <a:solidFill>
                <a:schemeClr val="bg2">
                  <a:lumMod val="25000"/>
                </a:schemeClr>
              </a:solidFill>
            </a:endParaRPr>
          </a:p>
        </p:txBody>
      </p:sp>
      <p:sp>
        <p:nvSpPr>
          <p:cNvPr id="24" name="Rectangle 23">
            <a:extLst>
              <a:ext uri="{FF2B5EF4-FFF2-40B4-BE49-F238E27FC236}">
                <a16:creationId xmlns:a16="http://schemas.microsoft.com/office/drawing/2014/main" id="{E5232F69-9ED0-44F3-B530-5896104BDD8D}"/>
              </a:ext>
            </a:extLst>
          </p:cNvPr>
          <p:cNvSpPr/>
          <p:nvPr/>
        </p:nvSpPr>
        <p:spPr>
          <a:xfrm>
            <a:off x="-1" y="0"/>
            <a:ext cx="12183437"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600" dirty="0"/>
              <a:t>3) </a:t>
            </a:r>
            <a:r>
              <a:rPr lang="fr-FR" sz="3600" dirty="0" err="1"/>
              <a:t>Paradigm</a:t>
            </a:r>
            <a:r>
              <a:rPr lang="fr-FR" sz="3600" dirty="0"/>
              <a:t> shift : </a:t>
            </a:r>
            <a:r>
              <a:rPr lang="fr-FR" sz="3600" dirty="0" err="1"/>
              <a:t>It’s</a:t>
            </a:r>
            <a:r>
              <a:rPr lang="fr-FR" sz="3600" dirty="0"/>
              <a:t> alive</a:t>
            </a:r>
          </a:p>
        </p:txBody>
      </p:sp>
      <p:pic>
        <p:nvPicPr>
          <p:cNvPr id="1026" name="Picture 2" descr="Afficher l’image source">
            <a:extLst>
              <a:ext uri="{FF2B5EF4-FFF2-40B4-BE49-F238E27FC236}">
                <a16:creationId xmlns:a16="http://schemas.microsoft.com/office/drawing/2014/main" id="{9F68DB37-9B0F-4760-85B6-C7900FC1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81" b="24306"/>
          <a:stretch/>
        </p:blipFill>
        <p:spPr bwMode="auto">
          <a:xfrm>
            <a:off x="850346" y="1680029"/>
            <a:ext cx="11100907" cy="3497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A81E1B-3FD4-4B24-B061-36022DA24E5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0" name="Rectangle 9">
            <a:extLst>
              <a:ext uri="{FF2B5EF4-FFF2-40B4-BE49-F238E27FC236}">
                <a16:creationId xmlns:a16="http://schemas.microsoft.com/office/drawing/2014/main" id="{BBD364B4-AD82-43BC-ACF2-F9523E687B54}"/>
              </a:ext>
            </a:extLst>
          </p:cNvPr>
          <p:cNvSpPr/>
          <p:nvPr/>
        </p:nvSpPr>
        <p:spPr>
          <a:xfrm rot="21195124">
            <a:off x="-154214" y="-96435"/>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pic>
        <p:nvPicPr>
          <p:cNvPr id="11" name="Graphique 10">
            <a:extLst>
              <a:ext uri="{FF2B5EF4-FFF2-40B4-BE49-F238E27FC236}">
                <a16:creationId xmlns:a16="http://schemas.microsoft.com/office/drawing/2014/main" id="{8ACAA19E-155B-414C-839A-09B85F6518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58989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BCF3B32D-6AC0-4275-994D-EEF124DD7355}"/>
              </a:ext>
            </a:extLst>
          </p:cNvPr>
          <p:cNvSpPr txBox="1"/>
          <p:nvPr/>
        </p:nvSpPr>
        <p:spPr>
          <a:xfrm>
            <a:off x="3106455" y="6116217"/>
            <a:ext cx="733064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race car drift deep on a road in a bend"</a:t>
            </a:r>
            <a:endParaRPr lang="en-US" b="0" dirty="0">
              <a:solidFill>
                <a:srgbClr val="000000"/>
              </a:solidFill>
              <a:effectLst/>
              <a:latin typeface="Courier New" panose="02070309020205020404" pitchFamily="49" charset="0"/>
            </a:endParaRPr>
          </a:p>
        </p:txBody>
      </p:sp>
      <p:pic>
        <p:nvPicPr>
          <p:cNvPr id="10" name="Picture 6">
            <a:extLst>
              <a:ext uri="{FF2B5EF4-FFF2-40B4-BE49-F238E27FC236}">
                <a16:creationId xmlns:a16="http://schemas.microsoft.com/office/drawing/2014/main" id="{DA747959-78A5-476F-A32E-77B6EEA0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17BB3A-DBA3-4B55-A33C-E55BCCDB84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49AD43-3E93-4782-A197-E03C914841A4}"/>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1EB1D9A3-35EE-4927-BAD8-5F5FDD9D4595}"/>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6" name="Image 15">
            <a:extLst>
              <a:ext uri="{FF2B5EF4-FFF2-40B4-BE49-F238E27FC236}">
                <a16:creationId xmlns:a16="http://schemas.microsoft.com/office/drawing/2014/main" id="{41575692-F5D7-4540-9CF5-D9DDB6422152}"/>
              </a:ext>
            </a:extLst>
          </p:cNvPr>
          <p:cNvPicPr>
            <a:picLocks noChangeAspect="1"/>
          </p:cNvPicPr>
          <p:nvPr/>
        </p:nvPicPr>
        <p:blipFill>
          <a:blip r:embed="rId4"/>
          <a:stretch>
            <a:fillRect/>
          </a:stretch>
        </p:blipFill>
        <p:spPr>
          <a:xfrm>
            <a:off x="3657600" y="-42629"/>
            <a:ext cx="1011286" cy="1011286"/>
          </a:xfrm>
          <a:prstGeom prst="rect">
            <a:avLst/>
          </a:prstGeom>
        </p:spPr>
      </p:pic>
      <p:sp>
        <p:nvSpPr>
          <p:cNvPr id="17" name="Titre 1">
            <a:extLst>
              <a:ext uri="{FF2B5EF4-FFF2-40B4-BE49-F238E27FC236}">
                <a16:creationId xmlns:a16="http://schemas.microsoft.com/office/drawing/2014/main" id="{B743D63E-190F-44DF-8154-8D518A8360AB}"/>
              </a:ext>
            </a:extLst>
          </p:cNvPr>
          <p:cNvSpPr txBox="1">
            <a:spLocks/>
          </p:cNvSpPr>
          <p:nvPr/>
        </p:nvSpPr>
        <p:spPr>
          <a:xfrm>
            <a:off x="2867484" y="34368"/>
            <a:ext cx="6457032" cy="956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0000"/>
                    <a:lumOff val="40000"/>
                  </a:schemeClr>
                </a:solidFill>
              </a:rPr>
              <a:t>Data drift</a:t>
            </a:r>
          </a:p>
        </p:txBody>
      </p:sp>
      <p:pic>
        <p:nvPicPr>
          <p:cNvPr id="13" name="Graphique 12">
            <a:extLst>
              <a:ext uri="{FF2B5EF4-FFF2-40B4-BE49-F238E27FC236}">
                <a16:creationId xmlns:a16="http://schemas.microsoft.com/office/drawing/2014/main" id="{0369F408-AD59-495E-8D31-6E5542C913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709655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4DF66C-64E7-4685-896A-7F7C653D6736}"/>
              </a:ext>
            </a:extLst>
          </p:cNvPr>
          <p:cNvSpPr txBox="1"/>
          <p:nvPr/>
        </p:nvSpPr>
        <p:spPr>
          <a:xfrm>
            <a:off x="4419600" y="5867400"/>
            <a:ext cx="33528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"the god </a:t>
            </a:r>
            <a:r>
              <a:rPr lang="en-US" b="0" dirty="0" err="1">
                <a:solidFill>
                  <a:srgbClr val="A31515"/>
                </a:solidFill>
                <a:effectLst/>
                <a:latin typeface="Courier New" panose="02070309020205020404" pitchFamily="49" charset="0"/>
              </a:rPr>
              <a:t>graal</a:t>
            </a:r>
            <a:r>
              <a:rPr lang="en-US" b="0" dirty="0">
                <a:solidFill>
                  <a:srgbClr val="A31515"/>
                </a:solidFill>
                <a:effectLst/>
                <a:latin typeface="Courier New" panose="02070309020205020404" pitchFamily="49" charset="0"/>
              </a:rPr>
              <a:t> </a:t>
            </a:r>
            <a:r>
              <a:rPr lang="en-US" dirty="0">
                <a:solidFill>
                  <a:srgbClr val="A31515"/>
                </a:solidFill>
                <a:latin typeface="Courier New" panose="02070309020205020404" pitchFamily="49" charset="0"/>
              </a:rPr>
              <a:t>t</a:t>
            </a:r>
            <a:r>
              <a:rPr lang="en-US" b="0" dirty="0">
                <a:solidFill>
                  <a:srgbClr val="A31515"/>
                </a:solidFill>
                <a:effectLst/>
                <a:latin typeface="Courier New" panose="02070309020205020404" pitchFamily="49" charset="0"/>
              </a:rPr>
              <a:t>rophy"</a:t>
            </a:r>
            <a:endParaRPr lang="en-US" b="0" dirty="0">
              <a:solidFill>
                <a:srgbClr val="000000"/>
              </a:solidFill>
              <a:effectLst/>
              <a:latin typeface="Courier New" panose="02070309020205020404" pitchFamily="49" charset="0"/>
            </a:endParaRPr>
          </a:p>
        </p:txBody>
      </p:sp>
      <p:pic>
        <p:nvPicPr>
          <p:cNvPr id="2052" name="Picture 4">
            <a:extLst>
              <a:ext uri="{FF2B5EF4-FFF2-40B4-BE49-F238E27FC236}">
                <a16:creationId xmlns:a16="http://schemas.microsoft.com/office/drawing/2014/main" id="{0D88C027-08A7-4529-904E-4D0A10AD6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73342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8C0D41-504E-4EBF-8A06-B2DD0398ACB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F659143-9ADF-46BB-A8EF-9784B6706AC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9" name="Rectangle 8">
            <a:extLst>
              <a:ext uri="{FF2B5EF4-FFF2-40B4-BE49-F238E27FC236}">
                <a16:creationId xmlns:a16="http://schemas.microsoft.com/office/drawing/2014/main" id="{E1F1C73C-98C3-41EB-9701-E83B4893A5C2}"/>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 name="Graphique 9">
            <a:extLst>
              <a:ext uri="{FF2B5EF4-FFF2-40B4-BE49-F238E27FC236}">
                <a16:creationId xmlns:a16="http://schemas.microsoft.com/office/drawing/2014/main" id="{9396E0C9-95EC-48FF-91E8-55FA75C60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0717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F94501-1EAA-4C37-9720-3D3B0F10887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B0057D-9B53-4FA6-9D90-79014A950ED5}"/>
              </a:ext>
            </a:extLst>
          </p:cNvPr>
          <p:cNvSpPr/>
          <p:nvPr/>
        </p:nvSpPr>
        <p:spPr>
          <a:xfrm>
            <a:off x="478963" y="1750140"/>
            <a:ext cx="1936955" cy="357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Configuration</a:t>
            </a:r>
          </a:p>
        </p:txBody>
      </p:sp>
      <p:sp>
        <p:nvSpPr>
          <p:cNvPr id="6" name="Rectangle 5">
            <a:extLst>
              <a:ext uri="{FF2B5EF4-FFF2-40B4-BE49-F238E27FC236}">
                <a16:creationId xmlns:a16="http://schemas.microsoft.com/office/drawing/2014/main" id="{25BC0002-2251-4BCC-9D2B-87121228E511}"/>
              </a:ext>
            </a:extLst>
          </p:cNvPr>
          <p:cNvSpPr/>
          <p:nvPr/>
        </p:nvSpPr>
        <p:spPr>
          <a:xfrm>
            <a:off x="2586956" y="1750140"/>
            <a:ext cx="1641987" cy="219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Collection</a:t>
            </a:r>
          </a:p>
        </p:txBody>
      </p:sp>
      <p:sp>
        <p:nvSpPr>
          <p:cNvPr id="7" name="Rectangle 6">
            <a:extLst>
              <a:ext uri="{FF2B5EF4-FFF2-40B4-BE49-F238E27FC236}">
                <a16:creationId xmlns:a16="http://schemas.microsoft.com/office/drawing/2014/main" id="{80B864CF-274F-4B54-AA67-B289F00051D9}"/>
              </a:ext>
            </a:extLst>
          </p:cNvPr>
          <p:cNvSpPr/>
          <p:nvPr/>
        </p:nvSpPr>
        <p:spPr>
          <a:xfrm>
            <a:off x="2586955" y="4018693"/>
            <a:ext cx="3167243" cy="131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Feature Extraction</a:t>
            </a:r>
          </a:p>
        </p:txBody>
      </p:sp>
      <p:sp>
        <p:nvSpPr>
          <p:cNvPr id="8" name="Rectangle 7">
            <a:extLst>
              <a:ext uri="{FF2B5EF4-FFF2-40B4-BE49-F238E27FC236}">
                <a16:creationId xmlns:a16="http://schemas.microsoft.com/office/drawing/2014/main" id="{45A7832E-884E-49F2-AE75-1AD0712A59D1}"/>
              </a:ext>
            </a:extLst>
          </p:cNvPr>
          <p:cNvSpPr/>
          <p:nvPr/>
        </p:nvSpPr>
        <p:spPr>
          <a:xfrm>
            <a:off x="4375884" y="3411272"/>
            <a:ext cx="1378314" cy="529246"/>
          </a:xfrm>
          <a:prstGeom prst="rect">
            <a:avLst/>
          </a:prstGeom>
          <a:solidFill>
            <a:srgbClr val="0070C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Datascience</a:t>
            </a:r>
            <a:endParaRPr lang="en-US" dirty="0"/>
          </a:p>
        </p:txBody>
      </p:sp>
      <p:sp>
        <p:nvSpPr>
          <p:cNvPr id="9" name="Rectangle 8">
            <a:extLst>
              <a:ext uri="{FF2B5EF4-FFF2-40B4-BE49-F238E27FC236}">
                <a16:creationId xmlns:a16="http://schemas.microsoft.com/office/drawing/2014/main" id="{CBC3C90C-B8B8-454A-9179-E856BC621564}"/>
              </a:ext>
            </a:extLst>
          </p:cNvPr>
          <p:cNvSpPr/>
          <p:nvPr/>
        </p:nvSpPr>
        <p:spPr>
          <a:xfrm>
            <a:off x="4375885" y="1750140"/>
            <a:ext cx="1378313"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Verification</a:t>
            </a:r>
          </a:p>
        </p:txBody>
      </p:sp>
      <p:sp>
        <p:nvSpPr>
          <p:cNvPr id="10" name="Rectangle 9">
            <a:extLst>
              <a:ext uri="{FF2B5EF4-FFF2-40B4-BE49-F238E27FC236}">
                <a16:creationId xmlns:a16="http://schemas.microsoft.com/office/drawing/2014/main" id="{FEF770B6-DD41-4902-B480-1965CD8D1282}"/>
              </a:ext>
            </a:extLst>
          </p:cNvPr>
          <p:cNvSpPr/>
          <p:nvPr/>
        </p:nvSpPr>
        <p:spPr>
          <a:xfrm>
            <a:off x="5903395" y="1760188"/>
            <a:ext cx="2243260" cy="1558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Machine Resource Management</a:t>
            </a:r>
          </a:p>
        </p:txBody>
      </p:sp>
      <p:sp>
        <p:nvSpPr>
          <p:cNvPr id="11" name="Rectangle 10">
            <a:extLst>
              <a:ext uri="{FF2B5EF4-FFF2-40B4-BE49-F238E27FC236}">
                <a16:creationId xmlns:a16="http://schemas.microsoft.com/office/drawing/2014/main" id="{B0D2DD4F-E9DE-491F-BF1B-30471327AAB3}"/>
              </a:ext>
            </a:extLst>
          </p:cNvPr>
          <p:cNvSpPr/>
          <p:nvPr/>
        </p:nvSpPr>
        <p:spPr>
          <a:xfrm>
            <a:off x="5903395" y="3411272"/>
            <a:ext cx="2243259" cy="6660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Analysis Tools</a:t>
            </a:r>
          </a:p>
        </p:txBody>
      </p:sp>
      <p:sp>
        <p:nvSpPr>
          <p:cNvPr id="12" name="Rectangle 11">
            <a:extLst>
              <a:ext uri="{FF2B5EF4-FFF2-40B4-BE49-F238E27FC236}">
                <a16:creationId xmlns:a16="http://schemas.microsoft.com/office/drawing/2014/main" id="{6E9C5A17-B092-4613-BA17-1CA61C74EDDA}"/>
              </a:ext>
            </a:extLst>
          </p:cNvPr>
          <p:cNvSpPr/>
          <p:nvPr/>
        </p:nvSpPr>
        <p:spPr>
          <a:xfrm>
            <a:off x="5903396" y="4180871"/>
            <a:ext cx="2243259" cy="1148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Management Tools</a:t>
            </a:r>
          </a:p>
        </p:txBody>
      </p:sp>
      <p:sp>
        <p:nvSpPr>
          <p:cNvPr id="13" name="Rectangle 12">
            <a:extLst>
              <a:ext uri="{FF2B5EF4-FFF2-40B4-BE49-F238E27FC236}">
                <a16:creationId xmlns:a16="http://schemas.microsoft.com/office/drawing/2014/main" id="{4A45E824-F53A-4D4C-9A38-A8C67B1A6A07}"/>
              </a:ext>
            </a:extLst>
          </p:cNvPr>
          <p:cNvSpPr/>
          <p:nvPr/>
        </p:nvSpPr>
        <p:spPr>
          <a:xfrm>
            <a:off x="8338447" y="1760187"/>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Serving Infrastructure</a:t>
            </a:r>
          </a:p>
        </p:txBody>
      </p:sp>
      <p:sp>
        <p:nvSpPr>
          <p:cNvPr id="14" name="Rectangle 13">
            <a:extLst>
              <a:ext uri="{FF2B5EF4-FFF2-40B4-BE49-F238E27FC236}">
                <a16:creationId xmlns:a16="http://schemas.microsoft.com/office/drawing/2014/main" id="{A5E112FB-32D3-43B0-8439-EF5555F8665C}"/>
              </a:ext>
            </a:extLst>
          </p:cNvPr>
          <p:cNvSpPr/>
          <p:nvPr/>
        </p:nvSpPr>
        <p:spPr>
          <a:xfrm>
            <a:off x="10129632" y="1750140"/>
            <a:ext cx="1641988" cy="3568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a:t>
            </a:r>
          </a:p>
        </p:txBody>
      </p:sp>
      <p:sp>
        <p:nvSpPr>
          <p:cNvPr id="3" name="ZoneTexte 2">
            <a:extLst>
              <a:ext uri="{FF2B5EF4-FFF2-40B4-BE49-F238E27FC236}">
                <a16:creationId xmlns:a16="http://schemas.microsoft.com/office/drawing/2014/main" id="{DCAF7D7D-BBBA-4F05-9A38-8678B4FB7A06}"/>
              </a:ext>
            </a:extLst>
          </p:cNvPr>
          <p:cNvSpPr txBox="1"/>
          <p:nvPr/>
        </p:nvSpPr>
        <p:spPr>
          <a:xfrm flipH="1">
            <a:off x="478963" y="5499474"/>
            <a:ext cx="8385923" cy="369332"/>
          </a:xfrm>
          <a:prstGeom prst="rect">
            <a:avLst/>
          </a:prstGeom>
          <a:noFill/>
        </p:spPr>
        <p:txBody>
          <a:bodyPr wrap="square" rtlCol="0">
            <a:spAutoFit/>
          </a:bodyPr>
          <a:lstStyle/>
          <a:p>
            <a:r>
              <a:rPr lang="en-US" dirty="0" err="1"/>
              <a:t>D’après</a:t>
            </a:r>
            <a:r>
              <a:rPr lang="en-US" dirty="0"/>
              <a:t> la source: Google, </a:t>
            </a:r>
            <a:r>
              <a:rPr lang="en-US" dirty="0">
                <a:hlinkClick r:id="rId3"/>
              </a:rPr>
              <a:t>The Hidden Technical Debt In Machine Learning Systems</a:t>
            </a:r>
            <a:endParaRPr lang="en-US" dirty="0"/>
          </a:p>
        </p:txBody>
      </p:sp>
      <p:sp>
        <p:nvSpPr>
          <p:cNvPr id="17" name="Rectangle 16">
            <a:extLst>
              <a:ext uri="{FF2B5EF4-FFF2-40B4-BE49-F238E27FC236}">
                <a16:creationId xmlns:a16="http://schemas.microsoft.com/office/drawing/2014/main" id="{6584742B-8469-473D-B321-069E8ACDB913}"/>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9" name="Rectangle 18">
            <a:extLst>
              <a:ext uri="{FF2B5EF4-FFF2-40B4-BE49-F238E27FC236}">
                <a16:creationId xmlns:a16="http://schemas.microsoft.com/office/drawing/2014/main" id="{1A0D9983-E187-478E-BD32-05CA0222B66A}"/>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20" name="Titre 1">
            <a:extLst>
              <a:ext uri="{FF2B5EF4-FFF2-40B4-BE49-F238E27FC236}">
                <a16:creationId xmlns:a16="http://schemas.microsoft.com/office/drawing/2014/main" id="{C2935D88-E90B-497F-A427-8E6B6F47A60A}"/>
              </a:ext>
            </a:extLst>
          </p:cNvPr>
          <p:cNvSpPr txBox="1">
            <a:spLocks/>
          </p:cNvSpPr>
          <p:nvPr/>
        </p:nvSpPr>
        <p:spPr>
          <a:xfrm>
            <a:off x="2586955" y="118519"/>
            <a:ext cx="7007624" cy="95623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0000"/>
                    <a:lumOff val="40000"/>
                  </a:schemeClr>
                </a:solidFill>
              </a:rPr>
              <a:t>Model of a </a:t>
            </a:r>
            <a:r>
              <a:rPr lang="en-US" dirty="0" err="1">
                <a:solidFill>
                  <a:schemeClr val="tx1">
                    <a:lumMod val="60000"/>
                    <a:lumOff val="40000"/>
                  </a:schemeClr>
                </a:solidFill>
              </a:rPr>
              <a:t>Datascience</a:t>
            </a:r>
            <a:r>
              <a:rPr lang="en-US" dirty="0">
                <a:solidFill>
                  <a:schemeClr val="tx1">
                    <a:lumMod val="60000"/>
                    <a:lumOff val="40000"/>
                  </a:schemeClr>
                </a:solidFill>
              </a:rPr>
              <a:t> Project</a:t>
            </a:r>
          </a:p>
        </p:txBody>
      </p:sp>
      <p:pic>
        <p:nvPicPr>
          <p:cNvPr id="18" name="Graphique 17">
            <a:extLst>
              <a:ext uri="{FF2B5EF4-FFF2-40B4-BE49-F238E27FC236}">
                <a16:creationId xmlns:a16="http://schemas.microsoft.com/office/drawing/2014/main" id="{64CF02B4-0666-4B1C-989B-71091F4791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01483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 in </a:t>
            </a:r>
            <a:r>
              <a:rPr lang="en-US" sz="4400" dirty="0" err="1">
                <a:solidFill>
                  <a:schemeClr val="bg1">
                    <a:lumMod val="65000"/>
                  </a:schemeClr>
                </a:solidFill>
              </a:rPr>
              <a:t>MLOps</a:t>
            </a:r>
            <a:endParaRPr lang="en-US" sz="4400" dirty="0">
              <a:solidFill>
                <a:schemeClr val="bg1">
                  <a:lumMod val="65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A1C91261-435B-4914-93BC-3E4D2209CF3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9633B195-7C9B-4BB4-8A4A-78E6BA606F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78425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930DBF-2F45-4CDC-A17D-A6C51E1CF4E8}"/>
              </a:ext>
            </a:extLst>
          </p:cNvPr>
          <p:cNvSpPr>
            <a:spLocks noGrp="1"/>
          </p:cNvSpPr>
          <p:nvPr>
            <p:ph idx="1"/>
          </p:nvPr>
        </p:nvSpPr>
        <p:spPr>
          <a:xfrm>
            <a:off x="838200" y="837282"/>
            <a:ext cx="10515600" cy="5761822"/>
          </a:xfrm>
        </p:spPr>
        <p:txBody>
          <a:bodyPr>
            <a:normAutofit/>
          </a:bodyPr>
          <a:lstStyle/>
          <a:p>
            <a:r>
              <a:rPr lang="en-US" sz="4800" dirty="0"/>
              <a:t>Answer users’ needs</a:t>
            </a:r>
          </a:p>
          <a:p>
            <a:pPr lvl="1" indent="-365760">
              <a:lnSpc>
                <a:spcPct val="100000"/>
              </a:lnSpc>
            </a:pPr>
            <a:r>
              <a:rPr lang="en-US" sz="4400" dirty="0"/>
              <a:t>Accurate AI predictions</a:t>
            </a:r>
          </a:p>
          <a:p>
            <a:pPr lvl="1" indent="-365760">
              <a:lnSpc>
                <a:spcPct val="100000"/>
              </a:lnSpc>
            </a:pPr>
            <a:r>
              <a:rPr lang="en-US" sz="4400" dirty="0"/>
              <a:t>Cheap</a:t>
            </a:r>
          </a:p>
          <a:p>
            <a:pPr lvl="1" indent="-365760">
              <a:lnSpc>
                <a:spcPct val="100000"/>
              </a:lnSpc>
            </a:pPr>
            <a:r>
              <a:rPr lang="en-US" sz="4400" dirty="0"/>
              <a:t>Fast</a:t>
            </a:r>
          </a:p>
          <a:p>
            <a:pPr lvl="1" indent="-365760">
              <a:lnSpc>
                <a:spcPct val="100000"/>
              </a:lnSpc>
            </a:pPr>
            <a:r>
              <a:rPr lang="en-US" sz="4400" dirty="0"/>
              <a:t>Secured</a:t>
            </a:r>
          </a:p>
          <a:p>
            <a:pPr lvl="1" indent="-365760">
              <a:lnSpc>
                <a:spcPct val="100000"/>
              </a:lnSpc>
            </a:pPr>
            <a:r>
              <a:rPr lang="en-US" sz="4400" dirty="0"/>
              <a:t>Monitored (data drift)</a:t>
            </a:r>
          </a:p>
          <a:p>
            <a:pPr lvl="1" indent="-365760">
              <a:lnSpc>
                <a:spcPct val="100000"/>
              </a:lnSpc>
            </a:pPr>
            <a:r>
              <a:rPr lang="en-US" sz="4400" dirty="0"/>
              <a:t>Fast retrain/deployment</a:t>
            </a:r>
          </a:p>
          <a:p>
            <a:endParaRPr lang="en-US" sz="4800" dirty="0"/>
          </a:p>
        </p:txBody>
      </p:sp>
      <p:sp>
        <p:nvSpPr>
          <p:cNvPr id="5" name="Rectangle 4">
            <a:extLst>
              <a:ext uri="{FF2B5EF4-FFF2-40B4-BE49-F238E27FC236}">
                <a16:creationId xmlns:a16="http://schemas.microsoft.com/office/drawing/2014/main" id="{00C47327-B2C7-4ED8-BFB4-4A66BEC394A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4B327D-8D57-4130-8E5E-702A0CAE08A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sp>
        <p:nvSpPr>
          <p:cNvPr id="8" name="Rectangle 7">
            <a:extLst>
              <a:ext uri="{FF2B5EF4-FFF2-40B4-BE49-F238E27FC236}">
                <a16:creationId xmlns:a16="http://schemas.microsoft.com/office/drawing/2014/main" id="{FB0844E4-0B2E-4CE5-8A37-896159BBAE6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6" name="Graphique 5">
            <a:extLst>
              <a:ext uri="{FF2B5EF4-FFF2-40B4-BE49-F238E27FC236}">
                <a16:creationId xmlns:a16="http://schemas.microsoft.com/office/drawing/2014/main" id="{63747256-EA7A-4FBA-AE40-B552D6AEE4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07114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97" name="Rectangle 96">
            <a:extLst>
              <a:ext uri="{FF2B5EF4-FFF2-40B4-BE49-F238E27FC236}">
                <a16:creationId xmlns:a16="http://schemas.microsoft.com/office/drawing/2014/main" id="{558A7256-A833-4C4A-BE36-1D6D0D9C45B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8" name="Rectangle 97">
            <a:extLst>
              <a:ext uri="{FF2B5EF4-FFF2-40B4-BE49-F238E27FC236}">
                <a16:creationId xmlns:a16="http://schemas.microsoft.com/office/drawing/2014/main" id="{04F9563D-F770-48E1-B933-4C76192DDE8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86" name="Graphique 85">
            <a:extLst>
              <a:ext uri="{FF2B5EF4-FFF2-40B4-BE49-F238E27FC236}">
                <a16:creationId xmlns:a16="http://schemas.microsoft.com/office/drawing/2014/main" id="{D2CBA0ED-A815-4707-804B-0CCA78411C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76053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a:extLst>
              <a:ext uri="{FF2B5EF4-FFF2-40B4-BE49-F238E27FC236}">
                <a16:creationId xmlns:a16="http://schemas.microsoft.com/office/drawing/2014/main" id="{B34F3146-64F2-4A5D-B43D-158845239F6E}"/>
              </a:ext>
            </a:extLst>
          </p:cNvPr>
          <p:cNvCxnSpPr>
            <a:cxnSpLocks/>
            <a:stCxn id="13" idx="2"/>
            <a:endCxn id="11" idx="0"/>
          </p:cNvCxnSpPr>
          <p:nvPr/>
        </p:nvCxnSpPr>
        <p:spPr>
          <a:xfrm>
            <a:off x="5707339" y="3390429"/>
            <a:ext cx="0" cy="83542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919110" y="2651052"/>
            <a:ext cx="2113838"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760393" y="2651052"/>
            <a:ext cx="1735175" cy="0"/>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808770" y="1557732"/>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445114" y="1557732"/>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grpSp>
        <p:nvGrpSpPr>
          <p:cNvPr id="22" name="Groupe 21">
            <a:extLst>
              <a:ext uri="{FF2B5EF4-FFF2-40B4-BE49-F238E27FC236}">
                <a16:creationId xmlns:a16="http://schemas.microsoft.com/office/drawing/2014/main" id="{DC6D6B7B-0A2D-402D-82E7-6BD5B6321D77}"/>
              </a:ext>
            </a:extLst>
          </p:cNvPr>
          <p:cNvGrpSpPr/>
          <p:nvPr/>
        </p:nvGrpSpPr>
        <p:grpSpPr>
          <a:xfrm>
            <a:off x="4803694" y="4225856"/>
            <a:ext cx="1807290" cy="1077664"/>
            <a:chOff x="4944030" y="4088696"/>
            <a:chExt cx="1807290" cy="1077664"/>
          </a:xfrm>
        </p:grpSpPr>
        <p:sp>
          <p:nvSpPr>
            <p:cNvPr id="11" name="Rounded Rectangle 44">
              <a:extLst>
                <a:ext uri="{FF2B5EF4-FFF2-40B4-BE49-F238E27FC236}">
                  <a16:creationId xmlns:a16="http://schemas.microsoft.com/office/drawing/2014/main" id="{B9DCA0A8-F1AD-4E30-98E9-E7B8D75B4F3C}"/>
                </a:ext>
              </a:extLst>
            </p:cNvPr>
            <p:cNvSpPr/>
            <p:nvPr/>
          </p:nvSpPr>
          <p:spPr>
            <a:xfrm>
              <a:off x="4944030" y="4088696"/>
              <a:ext cx="1807290" cy="107766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1400" dirty="0">
                <a:solidFill>
                  <a:schemeClr val="tx1"/>
                </a:solidFill>
              </a:endParaRPr>
            </a:p>
          </p:txBody>
        </p:sp>
        <p:pic>
          <p:nvPicPr>
            <p:cNvPr id="12" name="Picture 2" descr="Afficher l’image source">
              <a:extLst>
                <a:ext uri="{FF2B5EF4-FFF2-40B4-BE49-F238E27FC236}">
                  <a16:creationId xmlns:a16="http://schemas.microsoft.com/office/drawing/2014/main" id="{9090F90F-3C1C-4F59-9C7B-4886CB6B2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16502" y="4305382"/>
              <a:ext cx="1351556" cy="56103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84667D8-14A8-42E9-AC0C-82ADB6A5D0B2}"/>
              </a:ext>
            </a:extLst>
          </p:cNvPr>
          <p:cNvSpPr/>
          <p:nvPr/>
        </p:nvSpPr>
        <p:spPr>
          <a:xfrm>
            <a:off x="9032948" y="2399306"/>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495568" y="1911675"/>
            <a:ext cx="2423542" cy="147875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solidFill>
                  <a:schemeClr val="bg1"/>
                </a:solidFill>
              </a:rPr>
              <a:t>Function</a:t>
            </a:r>
            <a:endParaRPr lang="en-FR" sz="40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477862" y="2399306"/>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pic>
        <p:nvPicPr>
          <p:cNvPr id="1026" name="Picture 2" descr="Afficher l’image source">
            <a:extLst>
              <a:ext uri="{FF2B5EF4-FFF2-40B4-BE49-F238E27FC236}">
                <a16:creationId xmlns:a16="http://schemas.microsoft.com/office/drawing/2014/main" id="{F291C231-1626-4F0E-B26C-1EFF6A7E0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05" y="1826613"/>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3C60C87-609E-41AB-8E66-C44853DB93B6}"/>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10C4A737-FD9C-4C19-B994-AB1376CDAC0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24" name="Rectangle 23">
            <a:extLst>
              <a:ext uri="{FF2B5EF4-FFF2-40B4-BE49-F238E27FC236}">
                <a16:creationId xmlns:a16="http://schemas.microsoft.com/office/drawing/2014/main" id="{855969A8-1900-4818-AA00-1770095CA021}"/>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18" name="Graphique 17">
            <a:extLst>
              <a:ext uri="{FF2B5EF4-FFF2-40B4-BE49-F238E27FC236}">
                <a16:creationId xmlns:a16="http://schemas.microsoft.com/office/drawing/2014/main" id="{21D724E2-8B33-43CC-8E45-2F2C59A3A1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70005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60DA4-F4B1-47E5-A46C-A582A50FC1CD}"/>
              </a:ext>
            </a:extLst>
          </p:cNvPr>
          <p:cNvSpPr>
            <a:spLocks noGrp="1"/>
          </p:cNvSpPr>
          <p:nvPr>
            <p:ph type="title"/>
          </p:nvPr>
        </p:nvSpPr>
        <p:spPr/>
        <p:txBody>
          <a:bodyPr/>
          <a:lstStyle/>
          <a:p>
            <a:r>
              <a:rPr lang="fr-FR" dirty="0"/>
              <a:t>Email classification</a:t>
            </a:r>
          </a:p>
        </p:txBody>
      </p:sp>
      <p:graphicFrame>
        <p:nvGraphicFramePr>
          <p:cNvPr id="6" name="Tableau 6">
            <a:extLst>
              <a:ext uri="{FF2B5EF4-FFF2-40B4-BE49-F238E27FC236}">
                <a16:creationId xmlns:a16="http://schemas.microsoft.com/office/drawing/2014/main" id="{7756A3D9-51E4-468F-9749-C8ED8D153079}"/>
              </a:ext>
            </a:extLst>
          </p:cNvPr>
          <p:cNvGraphicFramePr>
            <a:graphicFrameLocks noGrp="1"/>
          </p:cNvGraphicFramePr>
          <p:nvPr>
            <p:extLst>
              <p:ext uri="{D42A27DB-BD31-4B8C-83A1-F6EECF244321}">
                <p14:modId xmlns:p14="http://schemas.microsoft.com/office/powerpoint/2010/main" val="2848463879"/>
              </p:ext>
            </p:extLst>
          </p:nvPr>
        </p:nvGraphicFramePr>
        <p:xfrm>
          <a:off x="0" y="1999118"/>
          <a:ext cx="12192000" cy="370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41710731"/>
                    </a:ext>
                  </a:extLst>
                </a:gridCol>
                <a:gridCol w="4064000">
                  <a:extLst>
                    <a:ext uri="{9D8B030D-6E8A-4147-A177-3AD203B41FA5}">
                      <a16:colId xmlns:a16="http://schemas.microsoft.com/office/drawing/2014/main" val="2808127777"/>
                    </a:ext>
                  </a:extLst>
                </a:gridCol>
                <a:gridCol w="4064000">
                  <a:extLst>
                    <a:ext uri="{9D8B030D-6E8A-4147-A177-3AD203B41FA5}">
                      <a16:colId xmlns:a16="http://schemas.microsoft.com/office/drawing/2014/main" val="2282373761"/>
                    </a:ext>
                  </a:extLst>
                </a:gridCol>
              </a:tblGrid>
              <a:tr h="972038">
                <a:tc>
                  <a:txBody>
                    <a:bodyPr/>
                    <a:lstStyle/>
                    <a:p>
                      <a:pPr algn="ctr"/>
                      <a:r>
                        <a:rPr lang="en-US" sz="4000" noProof="0"/>
                        <a:t>Training env.</a:t>
                      </a:r>
                    </a:p>
                    <a:p>
                      <a:pPr lvl="0" algn="ctr">
                        <a:buNone/>
                      </a:pPr>
                      <a:r>
                        <a:rPr lang="en-US" sz="4000" noProof="0"/>
                        <a:t>(AzureML)</a:t>
                      </a:r>
                    </a:p>
                  </a:txBody>
                  <a:tcPr/>
                </a:tc>
                <a:tc>
                  <a:txBody>
                    <a:bodyPr/>
                    <a:lstStyle/>
                    <a:p>
                      <a:pPr algn="ctr"/>
                      <a:r>
                        <a:rPr lang="en-US" sz="4000" noProof="0"/>
                        <a:t>Production env.</a:t>
                      </a:r>
                    </a:p>
                    <a:p>
                      <a:pPr lvl="0" algn="ctr">
                        <a:buNone/>
                      </a:pPr>
                      <a:r>
                        <a:rPr lang="en-US" sz="4000" noProof="0"/>
                        <a:t>(OpenShift)</a:t>
                      </a:r>
                    </a:p>
                  </a:txBody>
                  <a:tcPr/>
                </a:tc>
                <a:tc>
                  <a:txBody>
                    <a:bodyPr/>
                    <a:lstStyle/>
                    <a:p>
                      <a:pPr algn="ctr"/>
                      <a:r>
                        <a:rPr lang="en-US" sz="4000" noProof="0"/>
                        <a:t>Total default run cost</a:t>
                      </a:r>
                    </a:p>
                  </a:txBody>
                  <a:tcPr>
                    <a:solidFill>
                      <a:schemeClr val="bg2">
                        <a:lumMod val="25000"/>
                      </a:schemeClr>
                    </a:solidFill>
                  </a:tcPr>
                </a:tc>
                <a:extLst>
                  <a:ext uri="{0D108BD9-81ED-4DB2-BD59-A6C34878D82A}">
                    <a16:rowId xmlns:a16="http://schemas.microsoft.com/office/drawing/2014/main" val="3549692903"/>
                  </a:ext>
                </a:extLst>
              </a:tr>
              <a:tr h="2396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2700 € / month</a:t>
                      </a:r>
                    </a:p>
                    <a:p>
                      <a:pPr algn="ctr"/>
                      <a:endParaRPr lang="en-US" sz="4000" noProof="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a:t>6000 € / month</a:t>
                      </a:r>
                    </a:p>
                    <a:p>
                      <a:pPr algn="ctr"/>
                      <a:r>
                        <a:rPr lang="en-US" sz="4000" noProof="0"/>
                        <a:t>(dev, staging, pre-prod, prod)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8 700 €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t>/ month</a:t>
                      </a:r>
                    </a:p>
                    <a:p>
                      <a:pPr algn="ctr"/>
                      <a:endParaRPr lang="en-US" sz="4000" noProof="0" dirty="0"/>
                    </a:p>
                  </a:txBody>
                  <a:tcPr>
                    <a:solidFill>
                      <a:schemeClr val="bg2">
                        <a:lumMod val="75000"/>
                      </a:schemeClr>
                    </a:solidFill>
                  </a:tcPr>
                </a:tc>
                <a:extLst>
                  <a:ext uri="{0D108BD9-81ED-4DB2-BD59-A6C34878D82A}">
                    <a16:rowId xmlns:a16="http://schemas.microsoft.com/office/drawing/2014/main" val="2647884465"/>
                  </a:ext>
                </a:extLst>
              </a:tr>
            </a:tbl>
          </a:graphicData>
        </a:graphic>
      </p:graphicFrame>
      <p:sp>
        <p:nvSpPr>
          <p:cNvPr id="4" name="Rectangle 3">
            <a:extLst>
              <a:ext uri="{FF2B5EF4-FFF2-40B4-BE49-F238E27FC236}">
                <a16:creationId xmlns:a16="http://schemas.microsoft.com/office/drawing/2014/main" id="{36638B98-809A-428C-8619-B6DA5A6E68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F2C6188-6038-4D33-BD48-B38B63F2A50F}"/>
              </a:ext>
            </a:extLst>
          </p:cNvPr>
          <p:cNvSpPr txBox="1"/>
          <p:nvPr/>
        </p:nvSpPr>
        <p:spPr>
          <a:xfrm>
            <a:off x="9569561" y="210702"/>
            <a:ext cx="2317639" cy="707886"/>
          </a:xfrm>
          <a:prstGeom prst="rect">
            <a:avLst/>
          </a:prstGeom>
          <a:solidFill>
            <a:schemeClr val="tx1"/>
          </a:solidFill>
        </p:spPr>
        <p:txBody>
          <a:bodyPr wrap="square" rtlCol="0">
            <a:spAutoFit/>
          </a:bodyPr>
          <a:lstStyle/>
          <a:p>
            <a:pPr algn="ctr"/>
            <a:r>
              <a:rPr lang="en-US" sz="4000" dirty="0">
                <a:solidFill>
                  <a:schemeClr val="bg1"/>
                </a:solidFill>
              </a:rPr>
              <a:t>Stake 2</a:t>
            </a:r>
          </a:p>
        </p:txBody>
      </p:sp>
      <p:sp>
        <p:nvSpPr>
          <p:cNvPr id="9" name="Rectangle 8">
            <a:extLst>
              <a:ext uri="{FF2B5EF4-FFF2-40B4-BE49-F238E27FC236}">
                <a16:creationId xmlns:a16="http://schemas.microsoft.com/office/drawing/2014/main" id="{29186694-6761-474F-B790-52EFC5001C2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83029BBD-4261-4F6B-9FAC-BE5023FDD1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253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avec flèche 41">
            <a:extLst>
              <a:ext uri="{FF2B5EF4-FFF2-40B4-BE49-F238E27FC236}">
                <a16:creationId xmlns:a16="http://schemas.microsoft.com/office/drawing/2014/main" id="{7E49D7F6-A729-4679-8754-D43B970D35A2}"/>
              </a:ext>
            </a:extLst>
          </p:cNvPr>
          <p:cNvCxnSpPr>
            <a:cxnSpLocks/>
            <a:endCxn id="13" idx="2"/>
          </p:cNvCxnSpPr>
          <p:nvPr/>
        </p:nvCxnSpPr>
        <p:spPr>
          <a:xfrm flipH="1" flipV="1">
            <a:off x="5768207" y="1327296"/>
            <a:ext cx="7551" cy="3970208"/>
          </a:xfrm>
          <a:prstGeom prst="straightConnector1">
            <a:avLst/>
          </a:prstGeom>
          <a:ln w="50800">
            <a:solidFill>
              <a:schemeClr val="tx1">
                <a:alpha val="56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29E78E0-3C32-4029-8ACF-3F0CD8C036EB}"/>
              </a:ext>
            </a:extLst>
          </p:cNvPr>
          <p:cNvCxnSpPr>
            <a:cxnSpLocks/>
            <a:stCxn id="13" idx="3"/>
            <a:endCxn id="14" idx="1"/>
          </p:cNvCxnSpPr>
          <p:nvPr/>
        </p:nvCxnSpPr>
        <p:spPr>
          <a:xfrm>
            <a:off x="6698009" y="728654"/>
            <a:ext cx="2334939" cy="2506672"/>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EF74DD91-1B16-470B-A20B-035F88F385D6}"/>
              </a:ext>
            </a:extLst>
          </p:cNvPr>
          <p:cNvCxnSpPr>
            <a:cxnSpLocks/>
            <a:stCxn id="13" idx="1"/>
            <a:endCxn id="16" idx="3"/>
          </p:cNvCxnSpPr>
          <p:nvPr/>
        </p:nvCxnSpPr>
        <p:spPr>
          <a:xfrm flipH="1">
            <a:off x="2680728" y="728654"/>
            <a:ext cx="2157677" cy="2532266"/>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30354EF9-3E8C-40D2-9590-6092A589DD85}"/>
              </a:ext>
            </a:extLst>
          </p:cNvPr>
          <p:cNvSpPr txBox="1"/>
          <p:nvPr/>
        </p:nvSpPr>
        <p:spPr>
          <a:xfrm>
            <a:off x="1428825" y="2184231"/>
            <a:ext cx="1282531" cy="707886"/>
          </a:xfrm>
          <a:prstGeom prst="rect">
            <a:avLst/>
          </a:prstGeom>
          <a:noFill/>
        </p:spPr>
        <p:txBody>
          <a:bodyPr wrap="none" rtlCol="0">
            <a:spAutoFit/>
          </a:bodyPr>
          <a:lstStyle/>
          <a:p>
            <a:r>
              <a:rPr lang="fr-FR" sz="4000" dirty="0">
                <a:solidFill>
                  <a:schemeClr val="bg1">
                    <a:lumMod val="75000"/>
                  </a:schemeClr>
                </a:solidFill>
              </a:rPr>
              <a:t>input</a:t>
            </a:r>
          </a:p>
        </p:txBody>
      </p:sp>
      <p:sp>
        <p:nvSpPr>
          <p:cNvPr id="29" name="ZoneTexte 28">
            <a:extLst>
              <a:ext uri="{FF2B5EF4-FFF2-40B4-BE49-F238E27FC236}">
                <a16:creationId xmlns:a16="http://schemas.microsoft.com/office/drawing/2014/main" id="{317763BD-CD8F-493D-AE5A-846B0222507A}"/>
              </a:ext>
            </a:extLst>
          </p:cNvPr>
          <p:cNvSpPr txBox="1"/>
          <p:nvPr/>
        </p:nvSpPr>
        <p:spPr>
          <a:xfrm>
            <a:off x="8878361" y="2184231"/>
            <a:ext cx="1593706" cy="707886"/>
          </a:xfrm>
          <a:prstGeom prst="rect">
            <a:avLst/>
          </a:prstGeom>
          <a:noFill/>
        </p:spPr>
        <p:txBody>
          <a:bodyPr wrap="none" rtlCol="0">
            <a:spAutoFit/>
          </a:bodyPr>
          <a:lstStyle/>
          <a:p>
            <a:r>
              <a:rPr lang="fr-FR" sz="4000" dirty="0">
                <a:solidFill>
                  <a:schemeClr val="bg1">
                    <a:lumMod val="75000"/>
                  </a:schemeClr>
                </a:solidFill>
              </a:rPr>
              <a:t>output</a:t>
            </a:r>
          </a:p>
        </p:txBody>
      </p:sp>
      <p:sp>
        <p:nvSpPr>
          <p:cNvPr id="14" name="Rectangle 13">
            <a:extLst>
              <a:ext uri="{FF2B5EF4-FFF2-40B4-BE49-F238E27FC236}">
                <a16:creationId xmlns:a16="http://schemas.microsoft.com/office/drawing/2014/main" id="{F84667D8-14A8-42E9-AC0C-82ADB6A5D0B2}"/>
              </a:ext>
            </a:extLst>
          </p:cNvPr>
          <p:cNvSpPr/>
          <p:nvPr/>
        </p:nvSpPr>
        <p:spPr>
          <a:xfrm>
            <a:off x="9032948" y="2983580"/>
            <a:ext cx="1284532"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B</a:t>
            </a:r>
          </a:p>
        </p:txBody>
      </p:sp>
      <p:sp>
        <p:nvSpPr>
          <p:cNvPr id="13" name="Rounded Rectangle 45">
            <a:extLst>
              <a:ext uri="{FF2B5EF4-FFF2-40B4-BE49-F238E27FC236}">
                <a16:creationId xmlns:a16="http://schemas.microsoft.com/office/drawing/2014/main" id="{010C1183-1FCB-4B5B-84DC-B7D70796FA94}"/>
              </a:ext>
            </a:extLst>
          </p:cNvPr>
          <p:cNvSpPr/>
          <p:nvPr/>
        </p:nvSpPr>
        <p:spPr>
          <a:xfrm>
            <a:off x="4838405" y="130011"/>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16" name="Rectangle 15">
            <a:extLst>
              <a:ext uri="{FF2B5EF4-FFF2-40B4-BE49-F238E27FC236}">
                <a16:creationId xmlns:a16="http://schemas.microsoft.com/office/drawing/2014/main" id="{40FF2370-DFC2-40A6-80C0-5484A17B4A65}"/>
              </a:ext>
            </a:extLst>
          </p:cNvPr>
          <p:cNvSpPr/>
          <p:nvPr/>
        </p:nvSpPr>
        <p:spPr>
          <a:xfrm>
            <a:off x="1398197" y="3009174"/>
            <a:ext cx="1282531" cy="503492"/>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Queue A</a:t>
            </a:r>
          </a:p>
        </p:txBody>
      </p:sp>
      <p:sp>
        <p:nvSpPr>
          <p:cNvPr id="20" name="Rounded Rectangle 45">
            <a:extLst>
              <a:ext uri="{FF2B5EF4-FFF2-40B4-BE49-F238E27FC236}">
                <a16:creationId xmlns:a16="http://schemas.microsoft.com/office/drawing/2014/main" id="{83B3FB13-11DB-4EEE-A3C4-8165C7216D08}"/>
              </a:ext>
            </a:extLst>
          </p:cNvPr>
          <p:cNvSpPr/>
          <p:nvPr/>
        </p:nvSpPr>
        <p:spPr>
          <a:xfrm>
            <a:off x="4815614" y="5100955"/>
            <a:ext cx="1867155" cy="1197285"/>
          </a:xfrm>
          <a:prstGeom prst="roundRect">
            <a:avLst/>
          </a:prstGeom>
          <a:solidFill>
            <a:srgbClr val="7EBE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cxnSp>
        <p:nvCxnSpPr>
          <p:cNvPr id="23" name="Connecteur droit avec flèche 22">
            <a:extLst>
              <a:ext uri="{FF2B5EF4-FFF2-40B4-BE49-F238E27FC236}">
                <a16:creationId xmlns:a16="http://schemas.microsoft.com/office/drawing/2014/main" id="{32E90BC4-9F7C-4CE5-B873-2CB7F27AFE90}"/>
              </a:ext>
            </a:extLst>
          </p:cNvPr>
          <p:cNvCxnSpPr>
            <a:cxnSpLocks/>
            <a:stCxn id="28" idx="1"/>
            <a:endCxn id="16" idx="3"/>
          </p:cNvCxnSpPr>
          <p:nvPr/>
        </p:nvCxnSpPr>
        <p:spPr>
          <a:xfrm flipH="1">
            <a:off x="2680728" y="2159139"/>
            <a:ext cx="2165228" cy="110178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F83948E5-6B0B-46F8-8921-DD2319DA18E0}"/>
              </a:ext>
            </a:extLst>
          </p:cNvPr>
          <p:cNvCxnSpPr>
            <a:cxnSpLocks/>
            <a:stCxn id="31" idx="1"/>
            <a:endCxn id="16" idx="3"/>
          </p:cNvCxnSpPr>
          <p:nvPr/>
        </p:nvCxnSpPr>
        <p:spPr>
          <a:xfrm flipH="1" flipV="1">
            <a:off x="2680728" y="3260920"/>
            <a:ext cx="2165228" cy="29746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3A9AD20-1871-4062-A0B4-6B4966ED3683}"/>
              </a:ext>
            </a:extLst>
          </p:cNvPr>
          <p:cNvCxnSpPr>
            <a:cxnSpLocks/>
            <a:stCxn id="28" idx="3"/>
            <a:endCxn id="14" idx="1"/>
          </p:cNvCxnSpPr>
          <p:nvPr/>
        </p:nvCxnSpPr>
        <p:spPr>
          <a:xfrm>
            <a:off x="6705560" y="2159139"/>
            <a:ext cx="2327388" cy="1076187"/>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8800723-00B4-4F15-82A5-47EF43DEB49E}"/>
              </a:ext>
            </a:extLst>
          </p:cNvPr>
          <p:cNvCxnSpPr>
            <a:cxnSpLocks/>
            <a:stCxn id="31" idx="3"/>
            <a:endCxn id="14" idx="1"/>
          </p:cNvCxnSpPr>
          <p:nvPr/>
        </p:nvCxnSpPr>
        <p:spPr>
          <a:xfrm flipV="1">
            <a:off x="6705560" y="3235326"/>
            <a:ext cx="2327388" cy="32306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2613D73-E4B1-45C8-9A47-CC17FAD1E474}"/>
              </a:ext>
            </a:extLst>
          </p:cNvPr>
          <p:cNvCxnSpPr>
            <a:cxnSpLocks/>
            <a:stCxn id="20" idx="1"/>
            <a:endCxn id="16" idx="3"/>
          </p:cNvCxnSpPr>
          <p:nvPr/>
        </p:nvCxnSpPr>
        <p:spPr>
          <a:xfrm flipH="1" flipV="1">
            <a:off x="2680728" y="3260920"/>
            <a:ext cx="2134886" cy="2438678"/>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376B767-4659-4CF0-AEE1-6020134B3521}"/>
              </a:ext>
            </a:extLst>
          </p:cNvPr>
          <p:cNvCxnSpPr>
            <a:cxnSpLocks/>
            <a:stCxn id="20" idx="3"/>
            <a:endCxn id="14" idx="1"/>
          </p:cNvCxnSpPr>
          <p:nvPr/>
        </p:nvCxnSpPr>
        <p:spPr>
          <a:xfrm flipV="1">
            <a:off x="6682769" y="3235326"/>
            <a:ext cx="2350179" cy="2464272"/>
          </a:xfrm>
          <a:prstGeom prst="straightConnector1">
            <a:avLst/>
          </a:prstGeom>
          <a:ln w="50800">
            <a:solidFill>
              <a:srgbClr val="548235">
                <a:alpha val="56078"/>
              </a:srgb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45">
            <a:extLst>
              <a:ext uri="{FF2B5EF4-FFF2-40B4-BE49-F238E27FC236}">
                <a16:creationId xmlns:a16="http://schemas.microsoft.com/office/drawing/2014/main" id="{B34EF98D-A14C-4128-8982-00862CC43291}"/>
              </a:ext>
            </a:extLst>
          </p:cNvPr>
          <p:cNvSpPr/>
          <p:nvPr/>
        </p:nvSpPr>
        <p:spPr>
          <a:xfrm>
            <a:off x="4845956" y="1560496"/>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sp>
        <p:nvSpPr>
          <p:cNvPr id="31" name="Rounded Rectangle 45">
            <a:extLst>
              <a:ext uri="{FF2B5EF4-FFF2-40B4-BE49-F238E27FC236}">
                <a16:creationId xmlns:a16="http://schemas.microsoft.com/office/drawing/2014/main" id="{16B09C1F-407B-477A-AAA4-E62A539D37DF}"/>
              </a:ext>
            </a:extLst>
          </p:cNvPr>
          <p:cNvSpPr/>
          <p:nvPr/>
        </p:nvSpPr>
        <p:spPr>
          <a:xfrm>
            <a:off x="4845956" y="2959744"/>
            <a:ext cx="1859604" cy="11972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bg1"/>
                </a:solidFill>
              </a:rPr>
              <a:t>Function</a:t>
            </a:r>
            <a:endParaRPr lang="en-FR" sz="3200" dirty="0">
              <a:solidFill>
                <a:schemeClr val="bg1"/>
              </a:solidFill>
            </a:endParaRPr>
          </a:p>
        </p:txBody>
      </p:sp>
      <p:pic>
        <p:nvPicPr>
          <p:cNvPr id="48" name="Picture 2" descr="Afficher l’image source">
            <a:extLst>
              <a:ext uri="{FF2B5EF4-FFF2-40B4-BE49-F238E27FC236}">
                <a16:creationId xmlns:a16="http://schemas.microsoft.com/office/drawing/2014/main" id="{8DEE61D2-82A0-499B-B144-2F9B5AA98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196" y="0"/>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fficher l’image source">
            <a:extLst>
              <a:ext uri="{FF2B5EF4-FFF2-40B4-BE49-F238E27FC236}">
                <a16:creationId xmlns:a16="http://schemas.microsoft.com/office/drawing/2014/main" id="{157C7B42-7B6D-4725-81FD-3C79DBD27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614" y="1444021"/>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fficher l’image source">
            <a:extLst>
              <a:ext uri="{FF2B5EF4-FFF2-40B4-BE49-F238E27FC236}">
                <a16:creationId xmlns:a16="http://schemas.microsoft.com/office/drawing/2014/main" id="{C0FEF167-72F1-4A3B-8F9F-553137FE6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89" y="2836876"/>
            <a:ext cx="588793" cy="57269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Afficher l’image source">
            <a:extLst>
              <a:ext uri="{FF2B5EF4-FFF2-40B4-BE49-F238E27FC236}">
                <a16:creationId xmlns:a16="http://schemas.microsoft.com/office/drawing/2014/main" id="{96CBC08A-4B9F-40A0-AE6D-14226768FD11}"/>
              </a:ext>
            </a:extLst>
          </p:cNvPr>
          <p:cNvPicPr>
            <a:picLocks noChangeAspect="1" noChangeArrowheads="1"/>
          </p:cNvPicPr>
          <p:nvPr/>
        </p:nvPicPr>
        <p:blipFill>
          <a:blip r:embed="rId3">
            <a:alphaModFix amt="53000"/>
            <a:extLst>
              <a:ext uri="{28A0092B-C50C-407E-A947-70E740481C1C}">
                <a14:useLocalDpi xmlns:a14="http://schemas.microsoft.com/office/drawing/2010/main" val="0"/>
              </a:ext>
            </a:extLst>
          </a:blip>
          <a:srcRect/>
          <a:stretch>
            <a:fillRect/>
          </a:stretch>
        </p:blipFill>
        <p:spPr bwMode="auto">
          <a:xfrm>
            <a:off x="4779589" y="4945731"/>
            <a:ext cx="588793" cy="57269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6E73CBD-BAE0-4E59-9629-FA684FFB5AD9}"/>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37" name="Rectangle 36">
            <a:extLst>
              <a:ext uri="{FF2B5EF4-FFF2-40B4-BE49-F238E27FC236}">
                <a16:creationId xmlns:a16="http://schemas.microsoft.com/office/drawing/2014/main" id="{20D83D1C-FB80-432B-96BB-427FC9C770C9}"/>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34" name="Graphique 33">
            <a:extLst>
              <a:ext uri="{FF2B5EF4-FFF2-40B4-BE49-F238E27FC236}">
                <a16:creationId xmlns:a16="http://schemas.microsoft.com/office/drawing/2014/main" id="{B1001351-3C1F-41E8-9626-4B5CB181AD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684697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4037D3A-3939-4347-89AA-00A2E9F492D6}"/>
              </a:ext>
            </a:extLst>
          </p:cNvPr>
          <p:cNvSpPr/>
          <p:nvPr/>
        </p:nvSpPr>
        <p:spPr>
          <a:xfrm>
            <a:off x="84474" y="1084093"/>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Receiver</a:t>
            </a:r>
          </a:p>
        </p:txBody>
      </p:sp>
      <p:sp>
        <p:nvSpPr>
          <p:cNvPr id="44" name="Rounded Rectangle 43">
            <a:extLst>
              <a:ext uri="{FF2B5EF4-FFF2-40B4-BE49-F238E27FC236}">
                <a16:creationId xmlns:a16="http://schemas.microsoft.com/office/drawing/2014/main" id="{EBFDEA97-101E-9147-AB68-432885BA4552}"/>
              </a:ext>
            </a:extLst>
          </p:cNvPr>
          <p:cNvSpPr/>
          <p:nvPr/>
        </p:nvSpPr>
        <p:spPr>
          <a:xfrm>
            <a:off x="82775" y="2623729"/>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Splitter</a:t>
            </a:r>
          </a:p>
        </p:txBody>
      </p:sp>
      <p:sp>
        <p:nvSpPr>
          <p:cNvPr id="45" name="Rounded Rectangle 44">
            <a:extLst>
              <a:ext uri="{FF2B5EF4-FFF2-40B4-BE49-F238E27FC236}">
                <a16:creationId xmlns:a16="http://schemas.microsoft.com/office/drawing/2014/main" id="{6AE3357B-23D5-D244-8D54-F11202A7FC3E}"/>
              </a:ext>
            </a:extLst>
          </p:cNvPr>
          <p:cNvSpPr/>
          <p:nvPr/>
        </p:nvSpPr>
        <p:spPr>
          <a:xfrm>
            <a:off x="93769" y="4228315"/>
            <a:ext cx="1120726" cy="568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6" name="Rectangle 55">
            <a:extLst>
              <a:ext uri="{FF2B5EF4-FFF2-40B4-BE49-F238E27FC236}">
                <a16:creationId xmlns:a16="http://schemas.microsoft.com/office/drawing/2014/main" id="{EF220E26-8344-1E43-872F-A5E11A03423E}"/>
              </a:ext>
            </a:extLst>
          </p:cNvPr>
          <p:cNvSpPr/>
          <p:nvPr/>
        </p:nvSpPr>
        <p:spPr>
          <a:xfrm rot="5400000">
            <a:off x="349953" y="20014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7" name="Rectangle 56">
            <a:extLst>
              <a:ext uri="{FF2B5EF4-FFF2-40B4-BE49-F238E27FC236}">
                <a16:creationId xmlns:a16="http://schemas.microsoft.com/office/drawing/2014/main" id="{2070C867-570D-7145-B0E9-76A7FAFB61C2}"/>
              </a:ext>
            </a:extLst>
          </p:cNvPr>
          <p:cNvSpPr/>
          <p:nvPr/>
        </p:nvSpPr>
        <p:spPr>
          <a:xfrm rot="5400000">
            <a:off x="347369" y="3565070"/>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59" name="Rectangle 58">
            <a:extLst>
              <a:ext uri="{FF2B5EF4-FFF2-40B4-BE49-F238E27FC236}">
                <a16:creationId xmlns:a16="http://schemas.microsoft.com/office/drawing/2014/main" id="{B3092EC1-9487-4E41-ADF3-91A2B4DE698D}"/>
              </a:ext>
            </a:extLst>
          </p:cNvPr>
          <p:cNvSpPr/>
          <p:nvPr/>
        </p:nvSpPr>
        <p:spPr>
          <a:xfrm>
            <a:off x="1509458" y="392820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63" name="Straight Arrow Connector 62">
            <a:extLst>
              <a:ext uri="{FF2B5EF4-FFF2-40B4-BE49-F238E27FC236}">
                <a16:creationId xmlns:a16="http://schemas.microsoft.com/office/drawing/2014/main" id="{F7B1E4D8-CC71-7549-90AF-750274FBB33D}"/>
              </a:ext>
            </a:extLst>
          </p:cNvPr>
          <p:cNvCxnSpPr>
            <a:cxnSpLocks/>
            <a:stCxn id="2" idx="2"/>
            <a:endCxn id="56" idx="1"/>
          </p:cNvCxnSpPr>
          <p:nvPr/>
        </p:nvCxnSpPr>
        <p:spPr>
          <a:xfrm flipH="1">
            <a:off x="644836" y="1652505"/>
            <a:ext cx="1" cy="19241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0AD37D82-2C6D-7442-BC68-DEB37FCE6169}"/>
              </a:ext>
            </a:extLst>
          </p:cNvPr>
          <p:cNvCxnSpPr>
            <a:cxnSpLocks/>
            <a:stCxn id="44" idx="0"/>
            <a:endCxn id="56" idx="3"/>
          </p:cNvCxnSpPr>
          <p:nvPr/>
        </p:nvCxnSpPr>
        <p:spPr>
          <a:xfrm flipV="1">
            <a:off x="643138" y="2434684"/>
            <a:ext cx="1698" cy="18904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FD635F46-4D30-6743-9133-F2D1211E9C1D}"/>
              </a:ext>
            </a:extLst>
          </p:cNvPr>
          <p:cNvCxnSpPr>
            <a:cxnSpLocks/>
            <a:stCxn id="45" idx="0"/>
            <a:endCxn id="57" idx="3"/>
          </p:cNvCxnSpPr>
          <p:nvPr/>
        </p:nvCxnSpPr>
        <p:spPr>
          <a:xfrm flipH="1" flipV="1">
            <a:off x="642252" y="3998262"/>
            <a:ext cx="11880" cy="23005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DECC9402-7EB2-324C-B3DF-5F4FC9186EAC}"/>
              </a:ext>
            </a:extLst>
          </p:cNvPr>
          <p:cNvCxnSpPr>
            <a:cxnSpLocks/>
            <a:stCxn id="44" idx="2"/>
            <a:endCxn id="57" idx="1"/>
          </p:cNvCxnSpPr>
          <p:nvPr/>
        </p:nvCxnSpPr>
        <p:spPr>
          <a:xfrm flipH="1">
            <a:off x="642252" y="3192141"/>
            <a:ext cx="886" cy="2163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A64E040A-3976-7745-85A9-267D228F8400}"/>
              </a:ext>
            </a:extLst>
          </p:cNvPr>
          <p:cNvCxnSpPr>
            <a:cxnSpLocks/>
            <a:stCxn id="45" idx="3"/>
            <a:endCxn id="59" idx="1"/>
          </p:cNvCxnSpPr>
          <p:nvPr/>
        </p:nvCxnSpPr>
        <p:spPr>
          <a:xfrm flipV="1">
            <a:off x="1214495" y="4066518"/>
            <a:ext cx="294963" cy="4460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ounded Rectangle 45">
            <a:extLst>
              <a:ext uri="{FF2B5EF4-FFF2-40B4-BE49-F238E27FC236}">
                <a16:creationId xmlns:a16="http://schemas.microsoft.com/office/drawing/2014/main" id="{F098898E-7602-4329-BAD8-4DFEF596A8BA}"/>
              </a:ext>
            </a:extLst>
          </p:cNvPr>
          <p:cNvSpPr/>
          <p:nvPr/>
        </p:nvSpPr>
        <p:spPr>
          <a:xfrm>
            <a:off x="2325685" y="3595878"/>
            <a:ext cx="1383726" cy="90768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68" name="Straight Arrow Connector 82">
            <a:extLst>
              <a:ext uri="{FF2B5EF4-FFF2-40B4-BE49-F238E27FC236}">
                <a16:creationId xmlns:a16="http://schemas.microsoft.com/office/drawing/2014/main" id="{703021C3-3813-4851-A3DB-29B84322B82C}"/>
              </a:ext>
            </a:extLst>
          </p:cNvPr>
          <p:cNvCxnSpPr>
            <a:cxnSpLocks/>
            <a:stCxn id="50" idx="1"/>
            <a:endCxn id="59" idx="3"/>
          </p:cNvCxnSpPr>
          <p:nvPr/>
        </p:nvCxnSpPr>
        <p:spPr>
          <a:xfrm flipH="1">
            <a:off x="2099225" y="4049722"/>
            <a:ext cx="226460" cy="1679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4">
            <a:extLst>
              <a:ext uri="{FF2B5EF4-FFF2-40B4-BE49-F238E27FC236}">
                <a16:creationId xmlns:a16="http://schemas.microsoft.com/office/drawing/2014/main" id="{9B553AE1-DA2C-49DF-B2AE-5C39C5B046BF}"/>
              </a:ext>
            </a:extLst>
          </p:cNvPr>
          <p:cNvSpPr/>
          <p:nvPr/>
        </p:nvSpPr>
        <p:spPr>
          <a:xfrm>
            <a:off x="5153922" y="296628"/>
            <a:ext cx="1120726" cy="56841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3074" name="Picture 2" descr="Afficher l’image source">
            <a:extLst>
              <a:ext uri="{FF2B5EF4-FFF2-40B4-BE49-F238E27FC236}">
                <a16:creationId xmlns:a16="http://schemas.microsoft.com/office/drawing/2014/main" id="{0905FDE8-B4D0-4E4D-85FA-87A727EE2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59" t="28646" r="17401" b="31977"/>
          <a:stretch/>
        </p:blipFill>
        <p:spPr bwMode="auto">
          <a:xfrm>
            <a:off x="5282535" y="412757"/>
            <a:ext cx="767337" cy="31852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Folded Corner 1">
            <a:extLst>
              <a:ext uri="{FF2B5EF4-FFF2-40B4-BE49-F238E27FC236}">
                <a16:creationId xmlns:a16="http://schemas.microsoft.com/office/drawing/2014/main" id="{24E91F4B-CC78-49F1-BE42-D6F4676E9CB7}"/>
              </a:ext>
            </a:extLst>
          </p:cNvPr>
          <p:cNvSpPr/>
          <p:nvPr/>
        </p:nvSpPr>
        <p:spPr>
          <a:xfrm>
            <a:off x="283059" y="72107"/>
            <a:ext cx="700266"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PDF, IMAGES</a:t>
            </a:r>
          </a:p>
        </p:txBody>
      </p:sp>
      <p:cxnSp>
        <p:nvCxnSpPr>
          <p:cNvPr id="49" name="Straight Arrow Connector 103">
            <a:extLst>
              <a:ext uri="{FF2B5EF4-FFF2-40B4-BE49-F238E27FC236}">
                <a16:creationId xmlns:a16="http://schemas.microsoft.com/office/drawing/2014/main" id="{A4E08322-D2F0-4CF8-BA9E-980388497D28}"/>
              </a:ext>
            </a:extLst>
          </p:cNvPr>
          <p:cNvCxnSpPr>
            <a:cxnSpLocks/>
            <a:stCxn id="48" idx="2"/>
            <a:endCxn id="2" idx="0"/>
          </p:cNvCxnSpPr>
          <p:nvPr/>
        </p:nvCxnSpPr>
        <p:spPr>
          <a:xfrm>
            <a:off x="633192" y="753406"/>
            <a:ext cx="11645" cy="330687"/>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Rounded Rectangle 45">
            <a:extLst>
              <a:ext uri="{FF2B5EF4-FFF2-40B4-BE49-F238E27FC236}">
                <a16:creationId xmlns:a16="http://schemas.microsoft.com/office/drawing/2014/main" id="{5C56C354-89A3-440D-9BFE-9CDA6AEC62D5}"/>
              </a:ext>
            </a:extLst>
          </p:cNvPr>
          <p:cNvSpPr/>
          <p:nvPr/>
        </p:nvSpPr>
        <p:spPr>
          <a:xfrm>
            <a:off x="2346578" y="2206603"/>
            <a:ext cx="1362831" cy="85711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sp>
        <p:nvSpPr>
          <p:cNvPr id="72" name="Rectangle 71">
            <a:extLst>
              <a:ext uri="{FF2B5EF4-FFF2-40B4-BE49-F238E27FC236}">
                <a16:creationId xmlns:a16="http://schemas.microsoft.com/office/drawing/2014/main" id="{8178F617-E699-4891-A202-4AE8AA3A67C1}"/>
              </a:ext>
            </a:extLst>
          </p:cNvPr>
          <p:cNvSpPr/>
          <p:nvPr/>
        </p:nvSpPr>
        <p:spPr>
          <a:xfrm>
            <a:off x="1532533" y="2466006"/>
            <a:ext cx="589768"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75" name="Straight Arrow Connector 82">
            <a:extLst>
              <a:ext uri="{FF2B5EF4-FFF2-40B4-BE49-F238E27FC236}">
                <a16:creationId xmlns:a16="http://schemas.microsoft.com/office/drawing/2014/main" id="{E7B693A2-E313-406A-8E9A-B9F16293B251}"/>
              </a:ext>
            </a:extLst>
          </p:cNvPr>
          <p:cNvCxnSpPr>
            <a:cxnSpLocks/>
            <a:stCxn id="71" idx="1"/>
            <a:endCxn id="72" idx="3"/>
          </p:cNvCxnSpPr>
          <p:nvPr/>
        </p:nvCxnSpPr>
        <p:spPr>
          <a:xfrm flipH="1" flipV="1">
            <a:off x="2122301" y="2604315"/>
            <a:ext cx="224277" cy="308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82">
            <a:extLst>
              <a:ext uri="{FF2B5EF4-FFF2-40B4-BE49-F238E27FC236}">
                <a16:creationId xmlns:a16="http://schemas.microsoft.com/office/drawing/2014/main" id="{FD4BCC52-4D92-493E-9F7D-03AF98129901}"/>
              </a:ext>
            </a:extLst>
          </p:cNvPr>
          <p:cNvCxnSpPr>
            <a:cxnSpLocks/>
            <a:stCxn id="45" idx="3"/>
            <a:endCxn id="72" idx="1"/>
          </p:cNvCxnSpPr>
          <p:nvPr/>
        </p:nvCxnSpPr>
        <p:spPr>
          <a:xfrm flipV="1">
            <a:off x="1214495" y="2604315"/>
            <a:ext cx="318038" cy="19082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0" name="Rectangle 109">
            <a:extLst>
              <a:ext uri="{FF2B5EF4-FFF2-40B4-BE49-F238E27FC236}">
                <a16:creationId xmlns:a16="http://schemas.microsoft.com/office/drawing/2014/main" id="{367E1F1D-8829-46DD-B94F-2BD5B29DC5AA}"/>
              </a:ext>
            </a:extLst>
          </p:cNvPr>
          <p:cNvSpPr/>
          <p:nvPr/>
        </p:nvSpPr>
        <p:spPr>
          <a:xfrm>
            <a:off x="1560142" y="566346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11" name="Straight Arrow Connector 82">
            <a:extLst>
              <a:ext uri="{FF2B5EF4-FFF2-40B4-BE49-F238E27FC236}">
                <a16:creationId xmlns:a16="http://schemas.microsoft.com/office/drawing/2014/main" id="{D467D24A-F30E-4FF7-8D19-56A9B76162C2}"/>
              </a:ext>
            </a:extLst>
          </p:cNvPr>
          <p:cNvCxnSpPr>
            <a:cxnSpLocks/>
            <a:stCxn id="45" idx="3"/>
            <a:endCxn id="110" idx="1"/>
          </p:cNvCxnSpPr>
          <p:nvPr/>
        </p:nvCxnSpPr>
        <p:spPr>
          <a:xfrm>
            <a:off x="1214495" y="4512521"/>
            <a:ext cx="345647" cy="12892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4" name="Rounded Rectangle 45">
            <a:extLst>
              <a:ext uri="{FF2B5EF4-FFF2-40B4-BE49-F238E27FC236}">
                <a16:creationId xmlns:a16="http://schemas.microsoft.com/office/drawing/2014/main" id="{318FD377-AA0E-4057-9A41-BFCF4180C66B}"/>
              </a:ext>
            </a:extLst>
          </p:cNvPr>
          <p:cNvSpPr/>
          <p:nvPr/>
        </p:nvSpPr>
        <p:spPr>
          <a:xfrm>
            <a:off x="2311101" y="5368682"/>
            <a:ext cx="1300240" cy="91632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Homography</a:t>
            </a:r>
          </a:p>
        </p:txBody>
      </p:sp>
      <p:cxnSp>
        <p:nvCxnSpPr>
          <p:cNvPr id="125" name="Straight Arrow Connector 82">
            <a:extLst>
              <a:ext uri="{FF2B5EF4-FFF2-40B4-BE49-F238E27FC236}">
                <a16:creationId xmlns:a16="http://schemas.microsoft.com/office/drawing/2014/main" id="{CC476253-2286-4429-815A-813E8F319B68}"/>
              </a:ext>
            </a:extLst>
          </p:cNvPr>
          <p:cNvCxnSpPr>
            <a:cxnSpLocks/>
            <a:stCxn id="114" idx="1"/>
            <a:endCxn id="110" idx="3"/>
          </p:cNvCxnSpPr>
          <p:nvPr/>
        </p:nvCxnSpPr>
        <p:spPr>
          <a:xfrm flipH="1" flipV="1">
            <a:off x="2149909" y="5801775"/>
            <a:ext cx="161192" cy="2506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ounded Rectangle 44">
            <a:extLst>
              <a:ext uri="{FF2B5EF4-FFF2-40B4-BE49-F238E27FC236}">
                <a16:creationId xmlns:a16="http://schemas.microsoft.com/office/drawing/2014/main" id="{6C1042B2-5330-46CB-872E-ACDAB6CC01B5}"/>
              </a:ext>
            </a:extLst>
          </p:cNvPr>
          <p:cNvSpPr/>
          <p:nvPr/>
        </p:nvSpPr>
        <p:spPr>
          <a:xfrm>
            <a:off x="6437617" y="2168848"/>
            <a:ext cx="1120726" cy="92378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52" name="Rectangle 51">
            <a:extLst>
              <a:ext uri="{FF2B5EF4-FFF2-40B4-BE49-F238E27FC236}">
                <a16:creationId xmlns:a16="http://schemas.microsoft.com/office/drawing/2014/main" id="{E58FC3B7-69B0-4FBD-A5B9-3CE263332095}"/>
              </a:ext>
            </a:extLst>
          </p:cNvPr>
          <p:cNvSpPr/>
          <p:nvPr/>
        </p:nvSpPr>
        <p:spPr>
          <a:xfrm>
            <a:off x="3795489" y="5686171"/>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54" name="Straight Arrow Connector 88">
            <a:extLst>
              <a:ext uri="{FF2B5EF4-FFF2-40B4-BE49-F238E27FC236}">
                <a16:creationId xmlns:a16="http://schemas.microsoft.com/office/drawing/2014/main" id="{CC0542C0-4F1F-4D6D-9AA6-A008C2DBB84F}"/>
              </a:ext>
            </a:extLst>
          </p:cNvPr>
          <p:cNvCxnSpPr>
            <a:cxnSpLocks/>
            <a:stCxn id="52" idx="1"/>
            <a:endCxn id="114" idx="3"/>
          </p:cNvCxnSpPr>
          <p:nvPr/>
        </p:nvCxnSpPr>
        <p:spPr>
          <a:xfrm flipH="1">
            <a:off x="3611341" y="5824480"/>
            <a:ext cx="184148" cy="236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8">
            <a:extLst>
              <a:ext uri="{FF2B5EF4-FFF2-40B4-BE49-F238E27FC236}">
                <a16:creationId xmlns:a16="http://schemas.microsoft.com/office/drawing/2014/main" id="{97C42F17-248A-4F93-B237-9D3AFBFCCD57}"/>
              </a:ext>
            </a:extLst>
          </p:cNvPr>
          <p:cNvCxnSpPr>
            <a:cxnSpLocks/>
            <a:stCxn id="98" idx="1"/>
            <a:endCxn id="52" idx="3"/>
          </p:cNvCxnSpPr>
          <p:nvPr/>
        </p:nvCxnSpPr>
        <p:spPr>
          <a:xfrm flipH="1">
            <a:off x="4385256" y="5823110"/>
            <a:ext cx="255232" cy="137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Rectangle 86">
            <a:extLst>
              <a:ext uri="{FF2B5EF4-FFF2-40B4-BE49-F238E27FC236}">
                <a16:creationId xmlns:a16="http://schemas.microsoft.com/office/drawing/2014/main" id="{5BDFEFB4-FAEC-41E5-8FD5-1C3F5EDE8DF1}"/>
              </a:ext>
            </a:extLst>
          </p:cNvPr>
          <p:cNvSpPr/>
          <p:nvPr/>
        </p:nvSpPr>
        <p:spPr>
          <a:xfrm>
            <a:off x="4801955" y="249684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88" name="Straight Arrow Connector 82">
            <a:extLst>
              <a:ext uri="{FF2B5EF4-FFF2-40B4-BE49-F238E27FC236}">
                <a16:creationId xmlns:a16="http://schemas.microsoft.com/office/drawing/2014/main" id="{D4CE4DA7-FD64-49A6-B520-FFAE9A2E014A}"/>
              </a:ext>
            </a:extLst>
          </p:cNvPr>
          <p:cNvCxnSpPr>
            <a:cxnSpLocks/>
            <a:stCxn id="71" idx="3"/>
            <a:endCxn id="87" idx="1"/>
          </p:cNvCxnSpPr>
          <p:nvPr/>
        </p:nvCxnSpPr>
        <p:spPr>
          <a:xfrm flipV="1">
            <a:off x="3709409" y="2635158"/>
            <a:ext cx="1092546"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82">
            <a:extLst>
              <a:ext uri="{FF2B5EF4-FFF2-40B4-BE49-F238E27FC236}">
                <a16:creationId xmlns:a16="http://schemas.microsoft.com/office/drawing/2014/main" id="{3D231557-5172-4738-A1DA-27E036059623}"/>
              </a:ext>
            </a:extLst>
          </p:cNvPr>
          <p:cNvCxnSpPr>
            <a:cxnSpLocks/>
            <a:stCxn id="40" idx="1"/>
            <a:endCxn id="87" idx="3"/>
          </p:cNvCxnSpPr>
          <p:nvPr/>
        </p:nvCxnSpPr>
        <p:spPr>
          <a:xfrm flipH="1">
            <a:off x="5391722" y="2630740"/>
            <a:ext cx="1045895" cy="441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Rectangle 91">
            <a:extLst>
              <a:ext uri="{FF2B5EF4-FFF2-40B4-BE49-F238E27FC236}">
                <a16:creationId xmlns:a16="http://schemas.microsoft.com/office/drawing/2014/main" id="{F0870749-FF1C-48A2-8631-9DD7B798D7FF}"/>
              </a:ext>
            </a:extLst>
          </p:cNvPr>
          <p:cNvSpPr/>
          <p:nvPr/>
        </p:nvSpPr>
        <p:spPr>
          <a:xfrm>
            <a:off x="4766598" y="3917392"/>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3" name="Straight Arrow Connector 82">
            <a:extLst>
              <a:ext uri="{FF2B5EF4-FFF2-40B4-BE49-F238E27FC236}">
                <a16:creationId xmlns:a16="http://schemas.microsoft.com/office/drawing/2014/main" id="{D7578EDD-8924-4D4D-9618-33FA2F298300}"/>
              </a:ext>
            </a:extLst>
          </p:cNvPr>
          <p:cNvCxnSpPr>
            <a:cxnSpLocks/>
            <a:stCxn id="50" idx="3"/>
            <a:endCxn id="92" idx="1"/>
          </p:cNvCxnSpPr>
          <p:nvPr/>
        </p:nvCxnSpPr>
        <p:spPr>
          <a:xfrm>
            <a:off x="3709411" y="4049722"/>
            <a:ext cx="1057187" cy="597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82">
            <a:extLst>
              <a:ext uri="{FF2B5EF4-FFF2-40B4-BE49-F238E27FC236}">
                <a16:creationId xmlns:a16="http://schemas.microsoft.com/office/drawing/2014/main" id="{2E625934-EBB4-4507-B0C4-69E0464FC381}"/>
              </a:ext>
            </a:extLst>
          </p:cNvPr>
          <p:cNvCxnSpPr>
            <a:cxnSpLocks/>
            <a:stCxn id="178" idx="1"/>
            <a:endCxn id="92" idx="3"/>
          </p:cNvCxnSpPr>
          <p:nvPr/>
        </p:nvCxnSpPr>
        <p:spPr>
          <a:xfrm flipH="1" flipV="1">
            <a:off x="5356365" y="4055701"/>
            <a:ext cx="1065156" cy="2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C3729256-4EE1-4BF8-B7B1-5715CC5A1ADD}"/>
              </a:ext>
            </a:extLst>
          </p:cNvPr>
          <p:cNvSpPr/>
          <p:nvPr/>
        </p:nvSpPr>
        <p:spPr>
          <a:xfrm>
            <a:off x="5979764" y="570144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96" name="Straight Arrow Connector 82">
            <a:extLst>
              <a:ext uri="{FF2B5EF4-FFF2-40B4-BE49-F238E27FC236}">
                <a16:creationId xmlns:a16="http://schemas.microsoft.com/office/drawing/2014/main" id="{AFD18996-DA53-43E1-A564-71C964178444}"/>
              </a:ext>
            </a:extLst>
          </p:cNvPr>
          <p:cNvCxnSpPr>
            <a:cxnSpLocks/>
            <a:stCxn id="98" idx="3"/>
            <a:endCxn id="95" idx="1"/>
          </p:cNvCxnSpPr>
          <p:nvPr/>
        </p:nvCxnSpPr>
        <p:spPr>
          <a:xfrm>
            <a:off x="5761214" y="5823110"/>
            <a:ext cx="218550" cy="1664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Straight Arrow Connector 82">
            <a:extLst>
              <a:ext uri="{FF2B5EF4-FFF2-40B4-BE49-F238E27FC236}">
                <a16:creationId xmlns:a16="http://schemas.microsoft.com/office/drawing/2014/main" id="{CADAFEBA-D977-4A8C-8E50-39465B71DBB3}"/>
              </a:ext>
            </a:extLst>
          </p:cNvPr>
          <p:cNvCxnSpPr>
            <a:cxnSpLocks/>
            <a:stCxn id="246" idx="1"/>
            <a:endCxn id="95" idx="3"/>
          </p:cNvCxnSpPr>
          <p:nvPr/>
        </p:nvCxnSpPr>
        <p:spPr>
          <a:xfrm flipH="1">
            <a:off x="6569531" y="5836245"/>
            <a:ext cx="151128" cy="35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8" name="Rounded Rectangle 44">
            <a:extLst>
              <a:ext uri="{FF2B5EF4-FFF2-40B4-BE49-F238E27FC236}">
                <a16:creationId xmlns:a16="http://schemas.microsoft.com/office/drawing/2014/main" id="{DCE84BB8-4BC9-45A5-98C7-9871C07AB222}"/>
              </a:ext>
            </a:extLst>
          </p:cNvPr>
          <p:cNvSpPr/>
          <p:nvPr/>
        </p:nvSpPr>
        <p:spPr>
          <a:xfrm>
            <a:off x="4640488" y="5361218"/>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48" name="Rounded Rectangle 44">
            <a:extLst>
              <a:ext uri="{FF2B5EF4-FFF2-40B4-BE49-F238E27FC236}">
                <a16:creationId xmlns:a16="http://schemas.microsoft.com/office/drawing/2014/main" id="{07C96DCF-D10D-4AA6-9557-FB698BB521C4}"/>
              </a:ext>
            </a:extLst>
          </p:cNvPr>
          <p:cNvSpPr/>
          <p:nvPr/>
        </p:nvSpPr>
        <p:spPr>
          <a:xfrm>
            <a:off x="10907820" y="219299"/>
            <a:ext cx="1120726" cy="74288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OCR</a:t>
            </a:r>
          </a:p>
        </p:txBody>
      </p:sp>
      <p:cxnSp>
        <p:nvCxnSpPr>
          <p:cNvPr id="149" name="Straight Arrow Connector 82">
            <a:extLst>
              <a:ext uri="{FF2B5EF4-FFF2-40B4-BE49-F238E27FC236}">
                <a16:creationId xmlns:a16="http://schemas.microsoft.com/office/drawing/2014/main" id="{3E90D14D-FAA3-4AFD-AA7A-840FAA402D27}"/>
              </a:ext>
            </a:extLst>
          </p:cNvPr>
          <p:cNvCxnSpPr>
            <a:cxnSpLocks/>
            <a:stCxn id="40" idx="3"/>
            <a:endCxn id="154" idx="1"/>
          </p:cNvCxnSpPr>
          <p:nvPr/>
        </p:nvCxnSpPr>
        <p:spPr>
          <a:xfrm flipV="1">
            <a:off x="7558343" y="2124671"/>
            <a:ext cx="3920753" cy="50606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4" name="Rectangle 153">
            <a:extLst>
              <a:ext uri="{FF2B5EF4-FFF2-40B4-BE49-F238E27FC236}">
                <a16:creationId xmlns:a16="http://schemas.microsoft.com/office/drawing/2014/main" id="{DC0D6ACF-B09C-469A-A6A3-E702A182BAEB}"/>
              </a:ext>
            </a:extLst>
          </p:cNvPr>
          <p:cNvSpPr/>
          <p:nvPr/>
        </p:nvSpPr>
        <p:spPr>
          <a:xfrm rot="16200000">
            <a:off x="11184212" y="1691479"/>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156" name="Straight Arrow Connector 82">
            <a:extLst>
              <a:ext uri="{FF2B5EF4-FFF2-40B4-BE49-F238E27FC236}">
                <a16:creationId xmlns:a16="http://schemas.microsoft.com/office/drawing/2014/main" id="{0229784A-D367-47CD-98DB-A66EBFEB4EAE}"/>
              </a:ext>
            </a:extLst>
          </p:cNvPr>
          <p:cNvCxnSpPr>
            <a:cxnSpLocks/>
            <a:stCxn id="154" idx="3"/>
            <a:endCxn id="148" idx="2"/>
          </p:cNvCxnSpPr>
          <p:nvPr/>
        </p:nvCxnSpPr>
        <p:spPr>
          <a:xfrm flipH="1" flipV="1">
            <a:off x="11468183" y="962188"/>
            <a:ext cx="10913" cy="57271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8" name="Rounded Rectangle 44">
            <a:extLst>
              <a:ext uri="{FF2B5EF4-FFF2-40B4-BE49-F238E27FC236}">
                <a16:creationId xmlns:a16="http://schemas.microsoft.com/office/drawing/2014/main" id="{D44D4A96-2938-4DA3-80D0-883BDC8958D8}"/>
              </a:ext>
            </a:extLst>
          </p:cNvPr>
          <p:cNvSpPr/>
          <p:nvPr/>
        </p:nvSpPr>
        <p:spPr>
          <a:xfrm>
            <a:off x="6421521" y="3595878"/>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Zoning</a:t>
            </a:r>
          </a:p>
        </p:txBody>
      </p:sp>
      <p:sp>
        <p:nvSpPr>
          <p:cNvPr id="187" name="Rounded Rectangle 44">
            <a:extLst>
              <a:ext uri="{FF2B5EF4-FFF2-40B4-BE49-F238E27FC236}">
                <a16:creationId xmlns:a16="http://schemas.microsoft.com/office/drawing/2014/main" id="{DF7D74CC-DC12-4980-968D-521C014872A1}"/>
              </a:ext>
            </a:extLst>
          </p:cNvPr>
          <p:cNvSpPr/>
          <p:nvPr/>
        </p:nvSpPr>
        <p:spPr>
          <a:xfrm>
            <a:off x="10918733" y="2886345"/>
            <a:ext cx="1120726" cy="9237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Zoning</a:t>
            </a:r>
          </a:p>
        </p:txBody>
      </p:sp>
      <p:cxnSp>
        <p:nvCxnSpPr>
          <p:cNvPr id="240" name="Straight Arrow Connector 82">
            <a:extLst>
              <a:ext uri="{FF2B5EF4-FFF2-40B4-BE49-F238E27FC236}">
                <a16:creationId xmlns:a16="http://schemas.microsoft.com/office/drawing/2014/main" id="{B6FBCDC3-EF3C-4CAA-A95A-0A3B06101F6F}"/>
              </a:ext>
            </a:extLst>
          </p:cNvPr>
          <p:cNvCxnSpPr>
            <a:cxnSpLocks/>
            <a:stCxn id="98" idx="3"/>
            <a:endCxn id="154" idx="1"/>
          </p:cNvCxnSpPr>
          <p:nvPr/>
        </p:nvCxnSpPr>
        <p:spPr>
          <a:xfrm flipV="1">
            <a:off x="5761214" y="2124671"/>
            <a:ext cx="5717882" cy="369843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3" name="Straight Arrow Connector 82">
            <a:extLst>
              <a:ext uri="{FF2B5EF4-FFF2-40B4-BE49-F238E27FC236}">
                <a16:creationId xmlns:a16="http://schemas.microsoft.com/office/drawing/2014/main" id="{5DF9A20F-0C40-4DE9-A229-E957F31E3369}"/>
              </a:ext>
            </a:extLst>
          </p:cNvPr>
          <p:cNvCxnSpPr>
            <a:cxnSpLocks/>
            <a:stCxn id="178" idx="3"/>
            <a:endCxn id="154" idx="1"/>
          </p:cNvCxnSpPr>
          <p:nvPr/>
        </p:nvCxnSpPr>
        <p:spPr>
          <a:xfrm flipV="1">
            <a:off x="7542247" y="2124671"/>
            <a:ext cx="3936849" cy="193309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6" name="Rounded Rectangle 44">
            <a:extLst>
              <a:ext uri="{FF2B5EF4-FFF2-40B4-BE49-F238E27FC236}">
                <a16:creationId xmlns:a16="http://schemas.microsoft.com/office/drawing/2014/main" id="{AF32BEC2-24D0-4B1D-A8E6-D090BC022936}"/>
              </a:ext>
            </a:extLst>
          </p:cNvPr>
          <p:cNvSpPr/>
          <p:nvPr/>
        </p:nvSpPr>
        <p:spPr>
          <a:xfrm>
            <a:off x="6720659" y="5374353"/>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Classifier</a:t>
            </a:r>
          </a:p>
        </p:txBody>
      </p:sp>
      <p:sp>
        <p:nvSpPr>
          <p:cNvPr id="247" name="Rounded Rectangle 44">
            <a:extLst>
              <a:ext uri="{FF2B5EF4-FFF2-40B4-BE49-F238E27FC236}">
                <a16:creationId xmlns:a16="http://schemas.microsoft.com/office/drawing/2014/main" id="{1E10D0EA-197B-4FA7-8758-C527B18324C0}"/>
              </a:ext>
            </a:extLst>
          </p:cNvPr>
          <p:cNvSpPr/>
          <p:nvPr/>
        </p:nvSpPr>
        <p:spPr>
          <a:xfrm>
            <a:off x="9186418" y="5368682"/>
            <a:ext cx="1120726" cy="92378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248" name="Rectangle 247">
            <a:extLst>
              <a:ext uri="{FF2B5EF4-FFF2-40B4-BE49-F238E27FC236}">
                <a16:creationId xmlns:a16="http://schemas.microsoft.com/office/drawing/2014/main" id="{6069E3AC-8E9C-4F60-B547-02E987BECB04}"/>
              </a:ext>
            </a:extLst>
          </p:cNvPr>
          <p:cNvSpPr/>
          <p:nvPr/>
        </p:nvSpPr>
        <p:spPr>
          <a:xfrm>
            <a:off x="8134500" y="5692264"/>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50" name="Straight Arrow Connector 82">
            <a:extLst>
              <a:ext uri="{FF2B5EF4-FFF2-40B4-BE49-F238E27FC236}">
                <a16:creationId xmlns:a16="http://schemas.microsoft.com/office/drawing/2014/main" id="{B8963147-BC66-4B8E-BA95-9CCC70B8E144}"/>
              </a:ext>
            </a:extLst>
          </p:cNvPr>
          <p:cNvCxnSpPr>
            <a:cxnSpLocks/>
            <a:stCxn id="247" idx="1"/>
            <a:endCxn id="248" idx="3"/>
          </p:cNvCxnSpPr>
          <p:nvPr/>
        </p:nvCxnSpPr>
        <p:spPr>
          <a:xfrm flipH="1" flipV="1">
            <a:off x="8724267" y="5830573"/>
            <a:ext cx="462151" cy="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3" name="Straight Arrow Connector 82">
            <a:extLst>
              <a:ext uri="{FF2B5EF4-FFF2-40B4-BE49-F238E27FC236}">
                <a16:creationId xmlns:a16="http://schemas.microsoft.com/office/drawing/2014/main" id="{3996CEB2-47A3-4542-91E5-F33A8E56CE99}"/>
              </a:ext>
            </a:extLst>
          </p:cNvPr>
          <p:cNvCxnSpPr>
            <a:cxnSpLocks/>
            <a:stCxn id="246" idx="3"/>
            <a:endCxn id="248" idx="1"/>
          </p:cNvCxnSpPr>
          <p:nvPr/>
        </p:nvCxnSpPr>
        <p:spPr>
          <a:xfrm flipV="1">
            <a:off x="7841385" y="5830573"/>
            <a:ext cx="293115" cy="5672"/>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6" name="Straight Arrow Connector 82">
            <a:extLst>
              <a:ext uri="{FF2B5EF4-FFF2-40B4-BE49-F238E27FC236}">
                <a16:creationId xmlns:a16="http://schemas.microsoft.com/office/drawing/2014/main" id="{70D8E0A3-7016-4EBC-B497-4DA7736D5554}"/>
              </a:ext>
            </a:extLst>
          </p:cNvPr>
          <p:cNvCxnSpPr>
            <a:cxnSpLocks/>
            <a:stCxn id="178" idx="3"/>
            <a:endCxn id="220" idx="1"/>
          </p:cNvCxnSpPr>
          <p:nvPr/>
        </p:nvCxnSpPr>
        <p:spPr>
          <a:xfrm>
            <a:off x="7542247" y="4057770"/>
            <a:ext cx="553543" cy="907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9" name="Straight Arrow Connector 82">
            <a:extLst>
              <a:ext uri="{FF2B5EF4-FFF2-40B4-BE49-F238E27FC236}">
                <a16:creationId xmlns:a16="http://schemas.microsoft.com/office/drawing/2014/main" id="{1C6256A0-29C6-4E36-80CA-56EFE5D5C05C}"/>
              </a:ext>
            </a:extLst>
          </p:cNvPr>
          <p:cNvCxnSpPr>
            <a:cxnSpLocks/>
            <a:stCxn id="186" idx="1"/>
            <a:endCxn id="220" idx="3"/>
          </p:cNvCxnSpPr>
          <p:nvPr/>
        </p:nvCxnSpPr>
        <p:spPr>
          <a:xfrm flipH="1">
            <a:off x="8685557" y="4062345"/>
            <a:ext cx="511610" cy="450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8" name="Straight Arrow Connector 82">
            <a:extLst>
              <a:ext uri="{FF2B5EF4-FFF2-40B4-BE49-F238E27FC236}">
                <a16:creationId xmlns:a16="http://schemas.microsoft.com/office/drawing/2014/main" id="{F176A251-F5A8-4B1A-874B-CFE6CE66BB40}"/>
              </a:ext>
            </a:extLst>
          </p:cNvPr>
          <p:cNvCxnSpPr>
            <a:cxnSpLocks/>
            <a:stCxn id="187" idx="0"/>
            <a:endCxn id="154" idx="1"/>
          </p:cNvCxnSpPr>
          <p:nvPr/>
        </p:nvCxnSpPr>
        <p:spPr>
          <a:xfrm flipV="1">
            <a:off x="11479096" y="2124671"/>
            <a:ext cx="0" cy="76167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1" name="Straight Arrow Connector 82">
            <a:extLst>
              <a:ext uri="{FF2B5EF4-FFF2-40B4-BE49-F238E27FC236}">
                <a16:creationId xmlns:a16="http://schemas.microsoft.com/office/drawing/2014/main" id="{E860F389-B614-4931-AD34-F605C81EEBF1}"/>
              </a:ext>
            </a:extLst>
          </p:cNvPr>
          <p:cNvCxnSpPr>
            <a:cxnSpLocks/>
            <a:stCxn id="187" idx="2"/>
            <a:endCxn id="280" idx="3"/>
          </p:cNvCxnSpPr>
          <p:nvPr/>
        </p:nvCxnSpPr>
        <p:spPr>
          <a:xfrm flipH="1">
            <a:off x="11202704" y="3810128"/>
            <a:ext cx="276392" cy="69343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0" name="Rectangle 279">
            <a:extLst>
              <a:ext uri="{FF2B5EF4-FFF2-40B4-BE49-F238E27FC236}">
                <a16:creationId xmlns:a16="http://schemas.microsoft.com/office/drawing/2014/main" id="{9603E3FA-6826-403F-A846-B7155A8E45D4}"/>
              </a:ext>
            </a:extLst>
          </p:cNvPr>
          <p:cNvSpPr/>
          <p:nvPr/>
        </p:nvSpPr>
        <p:spPr>
          <a:xfrm>
            <a:off x="10612937" y="4365256"/>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cxnSp>
        <p:nvCxnSpPr>
          <p:cNvPr id="288" name="Straight Arrow Connector 82">
            <a:extLst>
              <a:ext uri="{FF2B5EF4-FFF2-40B4-BE49-F238E27FC236}">
                <a16:creationId xmlns:a16="http://schemas.microsoft.com/office/drawing/2014/main" id="{02C11BDD-15D1-4581-91B0-D0C12B6269F6}"/>
              </a:ext>
            </a:extLst>
          </p:cNvPr>
          <p:cNvCxnSpPr>
            <a:cxnSpLocks/>
            <a:stCxn id="247" idx="3"/>
            <a:endCxn id="280" idx="1"/>
          </p:cNvCxnSpPr>
          <p:nvPr/>
        </p:nvCxnSpPr>
        <p:spPr>
          <a:xfrm flipV="1">
            <a:off x="10307144" y="4503565"/>
            <a:ext cx="305793" cy="1327009"/>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1" name="Straight Arrow Connector 82">
            <a:extLst>
              <a:ext uri="{FF2B5EF4-FFF2-40B4-BE49-F238E27FC236}">
                <a16:creationId xmlns:a16="http://schemas.microsoft.com/office/drawing/2014/main" id="{A9E2F8A8-D652-47D9-912D-1204479D9C08}"/>
              </a:ext>
            </a:extLst>
          </p:cNvPr>
          <p:cNvCxnSpPr>
            <a:cxnSpLocks/>
            <a:stCxn id="186" idx="3"/>
            <a:endCxn id="280" idx="1"/>
          </p:cNvCxnSpPr>
          <p:nvPr/>
        </p:nvCxnSpPr>
        <p:spPr>
          <a:xfrm>
            <a:off x="10317893" y="4062345"/>
            <a:ext cx="295044" cy="441220"/>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4" name="Straight Arrow Connector 82">
            <a:extLst>
              <a:ext uri="{FF2B5EF4-FFF2-40B4-BE49-F238E27FC236}">
                <a16:creationId xmlns:a16="http://schemas.microsoft.com/office/drawing/2014/main" id="{E3484C25-007E-432D-BC93-ABEE74AAA9D2}"/>
              </a:ext>
            </a:extLst>
          </p:cNvPr>
          <p:cNvCxnSpPr>
            <a:cxnSpLocks/>
            <a:stCxn id="148" idx="1"/>
            <a:endCxn id="141" idx="3"/>
          </p:cNvCxnSpPr>
          <p:nvPr/>
        </p:nvCxnSpPr>
        <p:spPr>
          <a:xfrm flipH="1" flipV="1">
            <a:off x="9803094" y="369567"/>
            <a:ext cx="1104726" cy="22117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31" name="ZoneTexte 3130">
            <a:extLst>
              <a:ext uri="{FF2B5EF4-FFF2-40B4-BE49-F238E27FC236}">
                <a16:creationId xmlns:a16="http://schemas.microsoft.com/office/drawing/2014/main" id="{D15AD2DF-3256-481F-BC89-E637EDF178E3}"/>
              </a:ext>
            </a:extLst>
          </p:cNvPr>
          <p:cNvSpPr txBox="1"/>
          <p:nvPr/>
        </p:nvSpPr>
        <p:spPr>
          <a:xfrm>
            <a:off x="9387872" y="719292"/>
            <a:ext cx="1574470" cy="369332"/>
          </a:xfrm>
          <a:prstGeom prst="rect">
            <a:avLst/>
          </a:prstGeom>
          <a:noFill/>
        </p:spPr>
        <p:txBody>
          <a:bodyPr wrap="none" rtlCol="0">
            <a:spAutoFit/>
          </a:bodyPr>
          <a:lstStyle/>
          <a:p>
            <a:r>
              <a:rPr lang="en-US" dirty="0"/>
              <a:t>HTTP Callback</a:t>
            </a:r>
          </a:p>
        </p:txBody>
      </p:sp>
      <p:sp>
        <p:nvSpPr>
          <p:cNvPr id="381" name="ZoneTexte 380">
            <a:extLst>
              <a:ext uri="{FF2B5EF4-FFF2-40B4-BE49-F238E27FC236}">
                <a16:creationId xmlns:a16="http://schemas.microsoft.com/office/drawing/2014/main" id="{6F0BE677-0430-44A8-AE5A-81C778999165}"/>
              </a:ext>
            </a:extLst>
          </p:cNvPr>
          <p:cNvSpPr txBox="1"/>
          <p:nvPr/>
        </p:nvSpPr>
        <p:spPr>
          <a:xfrm>
            <a:off x="2311100" y="1837272"/>
            <a:ext cx="2385461" cy="369332"/>
          </a:xfrm>
          <a:prstGeom prst="rect">
            <a:avLst/>
          </a:prstGeom>
          <a:noFill/>
        </p:spPr>
        <p:txBody>
          <a:bodyPr wrap="none" rtlCol="0">
            <a:spAutoFit/>
          </a:bodyPr>
          <a:lstStyle/>
          <a:p>
            <a:r>
              <a:rPr lang="en-US" dirty="0">
                <a:solidFill>
                  <a:schemeClr val="bg2">
                    <a:lumMod val="50000"/>
                  </a:schemeClr>
                </a:solidFill>
              </a:rPr>
              <a:t>New license - frontside</a:t>
            </a:r>
          </a:p>
        </p:txBody>
      </p:sp>
      <p:sp>
        <p:nvSpPr>
          <p:cNvPr id="382" name="ZoneTexte 381">
            <a:extLst>
              <a:ext uri="{FF2B5EF4-FFF2-40B4-BE49-F238E27FC236}">
                <a16:creationId xmlns:a16="http://schemas.microsoft.com/office/drawing/2014/main" id="{DADBDB9F-59A8-493D-9DE9-19FEF4FD7975}"/>
              </a:ext>
            </a:extLst>
          </p:cNvPr>
          <p:cNvSpPr txBox="1"/>
          <p:nvPr/>
        </p:nvSpPr>
        <p:spPr>
          <a:xfrm>
            <a:off x="2311100" y="3268988"/>
            <a:ext cx="2397644" cy="369332"/>
          </a:xfrm>
          <a:prstGeom prst="rect">
            <a:avLst/>
          </a:prstGeom>
          <a:noFill/>
        </p:spPr>
        <p:txBody>
          <a:bodyPr wrap="none" rtlCol="0">
            <a:spAutoFit/>
          </a:bodyPr>
          <a:lstStyle/>
          <a:p>
            <a:r>
              <a:rPr lang="en-US" dirty="0">
                <a:solidFill>
                  <a:schemeClr val="accent5">
                    <a:lumMod val="75000"/>
                  </a:schemeClr>
                </a:solidFill>
              </a:rPr>
              <a:t>New license - backside</a:t>
            </a:r>
          </a:p>
        </p:txBody>
      </p:sp>
      <p:sp>
        <p:nvSpPr>
          <p:cNvPr id="383" name="ZoneTexte 382">
            <a:extLst>
              <a:ext uri="{FF2B5EF4-FFF2-40B4-BE49-F238E27FC236}">
                <a16:creationId xmlns:a16="http://schemas.microsoft.com/office/drawing/2014/main" id="{FC89D9E2-0914-4F6E-9CDF-80023907FE9B}"/>
              </a:ext>
            </a:extLst>
          </p:cNvPr>
          <p:cNvSpPr txBox="1"/>
          <p:nvPr/>
        </p:nvSpPr>
        <p:spPr>
          <a:xfrm>
            <a:off x="2346580" y="4991758"/>
            <a:ext cx="2286844" cy="369332"/>
          </a:xfrm>
          <a:prstGeom prst="rect">
            <a:avLst/>
          </a:prstGeom>
          <a:noFill/>
        </p:spPr>
        <p:txBody>
          <a:bodyPr wrap="none" rtlCol="0">
            <a:spAutoFit/>
          </a:bodyPr>
          <a:lstStyle/>
          <a:p>
            <a:r>
              <a:rPr lang="en-US" dirty="0">
                <a:solidFill>
                  <a:schemeClr val="accent1">
                    <a:lumMod val="75000"/>
                  </a:schemeClr>
                </a:solidFill>
              </a:rPr>
              <a:t>Old license - frontside</a:t>
            </a:r>
          </a:p>
        </p:txBody>
      </p:sp>
      <p:sp>
        <p:nvSpPr>
          <p:cNvPr id="220" name="Rectangle 219">
            <a:extLst>
              <a:ext uri="{FF2B5EF4-FFF2-40B4-BE49-F238E27FC236}">
                <a16:creationId xmlns:a16="http://schemas.microsoft.com/office/drawing/2014/main" id="{D1E6A357-7081-49B3-86AB-1156F75A208E}"/>
              </a:ext>
            </a:extLst>
          </p:cNvPr>
          <p:cNvSpPr/>
          <p:nvPr/>
        </p:nvSpPr>
        <p:spPr>
          <a:xfrm>
            <a:off x="8095790" y="3928537"/>
            <a:ext cx="589767" cy="27661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a:t>Queue</a:t>
            </a:r>
          </a:p>
        </p:txBody>
      </p:sp>
      <p:sp>
        <p:nvSpPr>
          <p:cNvPr id="392" name="ZoneTexte 391">
            <a:extLst>
              <a:ext uri="{FF2B5EF4-FFF2-40B4-BE49-F238E27FC236}">
                <a16:creationId xmlns:a16="http://schemas.microsoft.com/office/drawing/2014/main" id="{8FD731D3-0840-47B0-9707-E57B68715E9F}"/>
              </a:ext>
            </a:extLst>
          </p:cNvPr>
          <p:cNvSpPr txBox="1"/>
          <p:nvPr/>
        </p:nvSpPr>
        <p:spPr>
          <a:xfrm>
            <a:off x="633192" y="722181"/>
            <a:ext cx="1637949" cy="369332"/>
          </a:xfrm>
          <a:prstGeom prst="rect">
            <a:avLst/>
          </a:prstGeom>
          <a:noFill/>
        </p:spPr>
        <p:txBody>
          <a:bodyPr wrap="none" rtlCol="0">
            <a:spAutoFit/>
          </a:bodyPr>
          <a:lstStyle/>
          <a:p>
            <a:r>
              <a:rPr lang="en-US" dirty="0"/>
              <a:t>Input HTTP call</a:t>
            </a:r>
          </a:p>
        </p:txBody>
      </p:sp>
      <p:sp>
        <p:nvSpPr>
          <p:cNvPr id="135" name="Rounded Rectangle 44">
            <a:extLst>
              <a:ext uri="{FF2B5EF4-FFF2-40B4-BE49-F238E27FC236}">
                <a16:creationId xmlns:a16="http://schemas.microsoft.com/office/drawing/2014/main" id="{BCA9FF6F-5774-477D-A29E-54159046792B}"/>
              </a:ext>
            </a:extLst>
          </p:cNvPr>
          <p:cNvSpPr/>
          <p:nvPr/>
        </p:nvSpPr>
        <p:spPr>
          <a:xfrm>
            <a:off x="8744964" y="1135827"/>
            <a:ext cx="1288213" cy="70909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Orchestrator</a:t>
            </a:r>
          </a:p>
        </p:txBody>
      </p:sp>
      <p:cxnSp>
        <p:nvCxnSpPr>
          <p:cNvPr id="136" name="Straight Arrow Connector 82">
            <a:extLst>
              <a:ext uri="{FF2B5EF4-FFF2-40B4-BE49-F238E27FC236}">
                <a16:creationId xmlns:a16="http://schemas.microsoft.com/office/drawing/2014/main" id="{C3176372-2312-4598-BF7F-B77A195760E5}"/>
              </a:ext>
            </a:extLst>
          </p:cNvPr>
          <p:cNvCxnSpPr>
            <a:cxnSpLocks/>
            <a:stCxn id="135" idx="0"/>
            <a:endCxn id="141" idx="2"/>
          </p:cNvCxnSpPr>
          <p:nvPr/>
        </p:nvCxnSpPr>
        <p:spPr>
          <a:xfrm flipH="1" flipV="1">
            <a:off x="9387872" y="710216"/>
            <a:ext cx="1199" cy="425611"/>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1" name="Rectangle: Folded Corner 1">
            <a:extLst>
              <a:ext uri="{FF2B5EF4-FFF2-40B4-BE49-F238E27FC236}">
                <a16:creationId xmlns:a16="http://schemas.microsoft.com/office/drawing/2014/main" id="{CD14CEE2-3340-45E3-A719-94E8E7DAEF79}"/>
              </a:ext>
            </a:extLst>
          </p:cNvPr>
          <p:cNvSpPr/>
          <p:nvPr/>
        </p:nvSpPr>
        <p:spPr>
          <a:xfrm>
            <a:off x="8972650" y="28917"/>
            <a:ext cx="830444" cy="681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Response</a:t>
            </a:r>
          </a:p>
        </p:txBody>
      </p:sp>
      <p:sp>
        <p:nvSpPr>
          <p:cNvPr id="186" name="Rounded Rectangle 44">
            <a:extLst>
              <a:ext uri="{FF2B5EF4-FFF2-40B4-BE49-F238E27FC236}">
                <a16:creationId xmlns:a16="http://schemas.microsoft.com/office/drawing/2014/main" id="{5BB65172-DFBB-49FE-A802-1813A39CA9F9}"/>
              </a:ext>
            </a:extLst>
          </p:cNvPr>
          <p:cNvSpPr/>
          <p:nvPr/>
        </p:nvSpPr>
        <p:spPr>
          <a:xfrm>
            <a:off x="9197167" y="3600453"/>
            <a:ext cx="1120726" cy="923783"/>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Table Rotation</a:t>
            </a:r>
          </a:p>
        </p:txBody>
      </p:sp>
      <p:sp>
        <p:nvSpPr>
          <p:cNvPr id="74" name="Rectangle 73">
            <a:extLst>
              <a:ext uri="{FF2B5EF4-FFF2-40B4-BE49-F238E27FC236}">
                <a16:creationId xmlns:a16="http://schemas.microsoft.com/office/drawing/2014/main" id="{C16B4F7A-CAD1-465B-9514-D8BC257E33A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15593AAA-BACC-429B-9B1B-F98CAC84D9E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81" name="Rectangle 80">
            <a:extLst>
              <a:ext uri="{FF2B5EF4-FFF2-40B4-BE49-F238E27FC236}">
                <a16:creationId xmlns:a16="http://schemas.microsoft.com/office/drawing/2014/main" id="{5F5E6A2C-8782-4948-9C86-4CAA9772F4D0}"/>
              </a:ext>
            </a:extLst>
          </p:cNvPr>
          <p:cNvSpPr/>
          <p:nvPr/>
        </p:nvSpPr>
        <p:spPr>
          <a:xfrm rot="21195124">
            <a:off x="10353647" y="6248328"/>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78" name="Graphique 77">
            <a:extLst>
              <a:ext uri="{FF2B5EF4-FFF2-40B4-BE49-F238E27FC236}">
                <a16:creationId xmlns:a16="http://schemas.microsoft.com/office/drawing/2014/main" id="{20D28FE0-713A-45B4-8EE1-8FBC9E71F9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24411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B4E3D8-0619-4493-A2C1-5372B2DFFC7D}"/>
              </a:ext>
            </a:extLst>
          </p:cNvPr>
          <p:cNvSpPr>
            <a:spLocks noGrp="1"/>
          </p:cNvSpPr>
          <p:nvPr>
            <p:ph type="title"/>
          </p:nvPr>
        </p:nvSpPr>
        <p:spPr>
          <a:xfrm>
            <a:off x="3775696" y="2347979"/>
            <a:ext cx="5182590" cy="2162042"/>
          </a:xfrm>
          <a:ln w="63500">
            <a:solidFill>
              <a:schemeClr val="accent1">
                <a:lumMod val="75000"/>
              </a:schemeClr>
            </a:solidFill>
          </a:ln>
        </p:spPr>
        <p:txBody>
          <a:bodyPr>
            <a:normAutofit fontScale="90000"/>
          </a:bodyPr>
          <a:lstStyle/>
          <a:p>
            <a:pPr algn="ctr"/>
            <a:r>
              <a:rPr lang="en-US" sz="8800" dirty="0"/>
              <a:t>Pain points</a:t>
            </a:r>
          </a:p>
        </p:txBody>
      </p:sp>
      <p:sp>
        <p:nvSpPr>
          <p:cNvPr id="4" name="Rectangle 3">
            <a:extLst>
              <a:ext uri="{FF2B5EF4-FFF2-40B4-BE49-F238E27FC236}">
                <a16:creationId xmlns:a16="http://schemas.microsoft.com/office/drawing/2014/main" id="{048A81F2-E04B-47B7-A8E6-C630C6E0937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EDD9E0-FA79-4915-9E03-57601BE95867}"/>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 name="Rectangle 8">
            <a:extLst>
              <a:ext uri="{FF2B5EF4-FFF2-40B4-BE49-F238E27FC236}">
                <a16:creationId xmlns:a16="http://schemas.microsoft.com/office/drawing/2014/main" id="{2AB16AF4-25B0-4178-8C91-BCF683B9DE19}"/>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6" name="Graphique 5">
            <a:extLst>
              <a:ext uri="{FF2B5EF4-FFF2-40B4-BE49-F238E27FC236}">
                <a16:creationId xmlns:a16="http://schemas.microsoft.com/office/drawing/2014/main" id="{D31AB3F2-F6C8-439F-9AFE-AD171A4E8C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10089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D46"/>
        </a:solidFill>
        <a:effectLst/>
      </p:bgPr>
    </p:bg>
    <p:spTree>
      <p:nvGrpSpPr>
        <p:cNvPr id="1" name=""/>
        <p:cNvGrpSpPr/>
        <p:nvPr/>
      </p:nvGrpSpPr>
      <p:grpSpPr>
        <a:xfrm>
          <a:off x="0" y="0"/>
          <a:ext cx="0" cy="0"/>
          <a:chOff x="0" y="0"/>
          <a:chExt cx="0" cy="0"/>
        </a:xfrm>
      </p:grpSpPr>
      <p:sp>
        <p:nvSpPr>
          <p:cNvPr id="7" name="Triangle isocèle 6">
            <a:extLst>
              <a:ext uri="{FF2B5EF4-FFF2-40B4-BE49-F238E27FC236}">
                <a16:creationId xmlns:a16="http://schemas.microsoft.com/office/drawing/2014/main" id="{F5F90120-194D-4A1B-8939-29CC75CA6B73}"/>
              </a:ext>
            </a:extLst>
          </p:cNvPr>
          <p:cNvSpPr/>
          <p:nvPr/>
        </p:nvSpPr>
        <p:spPr>
          <a:xfrm>
            <a:off x="3811219" y="1415475"/>
            <a:ext cx="4597400" cy="3848100"/>
          </a:xfrm>
          <a:prstGeom prst="triangle">
            <a:avLst/>
          </a:prstGeom>
          <a:noFill/>
          <a:ln w="177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DD8C49A4-53AE-423B-87B7-F0A2CA6C3B47}"/>
              </a:ext>
            </a:extLst>
          </p:cNvPr>
          <p:cNvSpPr txBox="1"/>
          <p:nvPr/>
        </p:nvSpPr>
        <p:spPr>
          <a:xfrm>
            <a:off x="0" y="5694277"/>
            <a:ext cx="5055358" cy="923330"/>
          </a:xfrm>
          <a:prstGeom prst="rect">
            <a:avLst/>
          </a:prstGeom>
          <a:noFill/>
        </p:spPr>
        <p:txBody>
          <a:bodyPr wrap="none" rtlCol="0">
            <a:spAutoFit/>
          </a:bodyPr>
          <a:lstStyle/>
          <a:p>
            <a:r>
              <a:rPr lang="en-US" sz="5400">
                <a:solidFill>
                  <a:schemeClr val="bg1"/>
                </a:solidFill>
              </a:rPr>
              <a:t>Better prediction</a:t>
            </a:r>
          </a:p>
        </p:txBody>
      </p:sp>
      <p:sp>
        <p:nvSpPr>
          <p:cNvPr id="9" name="ZoneTexte 8">
            <a:extLst>
              <a:ext uri="{FF2B5EF4-FFF2-40B4-BE49-F238E27FC236}">
                <a16:creationId xmlns:a16="http://schemas.microsoft.com/office/drawing/2014/main" id="{EC191C32-8406-4C0A-8C8C-4673AE6FD021}"/>
              </a:ext>
            </a:extLst>
          </p:cNvPr>
          <p:cNvSpPr txBox="1"/>
          <p:nvPr/>
        </p:nvSpPr>
        <p:spPr>
          <a:xfrm>
            <a:off x="8581374" y="5705294"/>
            <a:ext cx="2643672" cy="923330"/>
          </a:xfrm>
          <a:prstGeom prst="rect">
            <a:avLst/>
          </a:prstGeom>
          <a:noFill/>
        </p:spPr>
        <p:txBody>
          <a:bodyPr wrap="none" rtlCol="0">
            <a:spAutoFit/>
          </a:bodyPr>
          <a:lstStyle/>
          <a:p>
            <a:r>
              <a:rPr lang="en-US" sz="5400">
                <a:solidFill>
                  <a:schemeClr val="bg1"/>
                </a:solidFill>
              </a:rPr>
              <a:t>Cheaper</a:t>
            </a:r>
          </a:p>
        </p:txBody>
      </p:sp>
      <p:sp>
        <p:nvSpPr>
          <p:cNvPr id="10" name="ZoneTexte 9">
            <a:extLst>
              <a:ext uri="{FF2B5EF4-FFF2-40B4-BE49-F238E27FC236}">
                <a16:creationId xmlns:a16="http://schemas.microsoft.com/office/drawing/2014/main" id="{988FFFE3-EB6C-4F33-B62F-6A23E6658487}"/>
              </a:ext>
            </a:extLst>
          </p:cNvPr>
          <p:cNvSpPr txBox="1"/>
          <p:nvPr/>
        </p:nvSpPr>
        <p:spPr>
          <a:xfrm>
            <a:off x="3670603" y="37603"/>
            <a:ext cx="5265416" cy="923330"/>
          </a:xfrm>
          <a:prstGeom prst="rect">
            <a:avLst/>
          </a:prstGeom>
          <a:noFill/>
        </p:spPr>
        <p:txBody>
          <a:bodyPr wrap="none" rtlCol="0">
            <a:spAutoFit/>
          </a:bodyPr>
          <a:lstStyle/>
          <a:p>
            <a:r>
              <a:rPr lang="en-US" sz="5400">
                <a:solidFill>
                  <a:schemeClr val="bg1"/>
                </a:solidFill>
              </a:rPr>
              <a:t>Quicker response</a:t>
            </a:r>
          </a:p>
        </p:txBody>
      </p:sp>
      <p:cxnSp>
        <p:nvCxnSpPr>
          <p:cNvPr id="12" name="Connecteur droit 11">
            <a:extLst>
              <a:ext uri="{FF2B5EF4-FFF2-40B4-BE49-F238E27FC236}">
                <a16:creationId xmlns:a16="http://schemas.microsoft.com/office/drawing/2014/main" id="{332C9CDC-640C-4C1D-849E-B612BF21AAF3}"/>
              </a:ext>
            </a:extLst>
          </p:cNvPr>
          <p:cNvCxnSpPr/>
          <p:nvPr/>
        </p:nvCxnSpPr>
        <p:spPr>
          <a:xfrm>
            <a:off x="3948613" y="3339525"/>
            <a:ext cx="1277957" cy="89236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4BB3EB2-AB6D-4681-8624-60B4745422A7}"/>
              </a:ext>
            </a:extLst>
          </p:cNvPr>
          <p:cNvCxnSpPr>
            <a:cxnSpLocks/>
          </p:cNvCxnSpPr>
          <p:nvPr/>
        </p:nvCxnSpPr>
        <p:spPr>
          <a:xfrm flipV="1">
            <a:off x="6303311" y="2324559"/>
            <a:ext cx="1111637" cy="662427"/>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C6B1077-C94C-461D-B03A-90189481AA02}"/>
              </a:ext>
            </a:extLst>
          </p:cNvPr>
          <p:cNvCxnSpPr>
            <a:cxnSpLocks/>
          </p:cNvCxnSpPr>
          <p:nvPr/>
        </p:nvCxnSpPr>
        <p:spPr>
          <a:xfrm flipV="1">
            <a:off x="5542876" y="4638101"/>
            <a:ext cx="0" cy="1160149"/>
          </a:xfrm>
          <a:prstGeom prst="line">
            <a:avLst/>
          </a:prstGeom>
          <a:ln w="177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C21E606-80EB-4D28-B31A-0B4B1DB09577}"/>
              </a:ext>
            </a:extLst>
          </p:cNvPr>
          <p:cNvSpPr/>
          <p:nvPr/>
        </p:nvSpPr>
        <p:spPr>
          <a:xfrm>
            <a:off x="95250" y="6604378"/>
            <a:ext cx="6305550" cy="253622"/>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11FF865-CD17-4D67-B507-789DF00E84C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a:t>
            </a:r>
          </a:p>
        </p:txBody>
      </p:sp>
      <p:sp>
        <p:nvSpPr>
          <p:cNvPr id="17" name="Rectangle 16">
            <a:extLst>
              <a:ext uri="{FF2B5EF4-FFF2-40B4-BE49-F238E27FC236}">
                <a16:creationId xmlns:a16="http://schemas.microsoft.com/office/drawing/2014/main" id="{CC283254-4E01-405E-BA09-9136BB046E0B}"/>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4" name="Graphique 13">
            <a:extLst>
              <a:ext uri="{FF2B5EF4-FFF2-40B4-BE49-F238E27FC236}">
                <a16:creationId xmlns:a16="http://schemas.microsoft.com/office/drawing/2014/main" id="{9E9A3771-03B3-4BA2-A30E-A54B46C770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1639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A648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F1349-7411-4203-AE32-9BC102D893ED}"/>
              </a:ext>
            </a:extLst>
          </p:cNvPr>
          <p:cNvSpPr>
            <a:spLocks noGrp="1"/>
          </p:cNvSpPr>
          <p:nvPr>
            <p:ph type="title"/>
          </p:nvPr>
        </p:nvSpPr>
        <p:spPr/>
        <p:txBody>
          <a:bodyPr/>
          <a:lstStyle/>
          <a:p>
            <a:r>
              <a:rPr lang="en-US" dirty="0">
                <a:solidFill>
                  <a:schemeClr val="accent6">
                    <a:lumMod val="20000"/>
                    <a:lumOff val="80000"/>
                  </a:schemeClr>
                </a:solidFill>
              </a:rPr>
              <a:t>Spot 7 differences</a:t>
            </a:r>
          </a:p>
        </p:txBody>
      </p:sp>
      <p:pic>
        <p:nvPicPr>
          <p:cNvPr id="5" name="Image 4" descr="Une image contenant chat, assis, chat domestique, intérieur&#10;&#10;Description générée automatiquement">
            <a:extLst>
              <a:ext uri="{FF2B5EF4-FFF2-40B4-BE49-F238E27FC236}">
                <a16:creationId xmlns:a16="http://schemas.microsoft.com/office/drawing/2014/main" id="{9FDAD071-D69A-4D28-AE3B-E4CE2FAB2E1F}"/>
              </a:ext>
            </a:extLst>
          </p:cNvPr>
          <p:cNvPicPr>
            <a:picLocks noChangeAspect="1"/>
          </p:cNvPicPr>
          <p:nvPr/>
        </p:nvPicPr>
        <p:blipFill>
          <a:blip r:embed="rId3"/>
          <a:stretch>
            <a:fillRect/>
          </a:stretch>
        </p:blipFill>
        <p:spPr>
          <a:xfrm>
            <a:off x="1035119" y="1690688"/>
            <a:ext cx="3800475" cy="3705225"/>
          </a:xfrm>
          <a:prstGeom prst="rect">
            <a:avLst/>
          </a:prstGeom>
        </p:spPr>
      </p:pic>
      <p:pic>
        <p:nvPicPr>
          <p:cNvPr id="6" name="Image 5" descr="Une image contenant chat, assis, chat domestique, intérieur&#10;&#10;Description générée automatiquement">
            <a:extLst>
              <a:ext uri="{FF2B5EF4-FFF2-40B4-BE49-F238E27FC236}">
                <a16:creationId xmlns:a16="http://schemas.microsoft.com/office/drawing/2014/main" id="{8AE13551-9EE0-444B-AF90-2482055D59DC}"/>
              </a:ext>
            </a:extLst>
          </p:cNvPr>
          <p:cNvPicPr>
            <a:picLocks noChangeAspect="1"/>
          </p:cNvPicPr>
          <p:nvPr/>
        </p:nvPicPr>
        <p:blipFill>
          <a:blip r:embed="rId3"/>
          <a:stretch>
            <a:fillRect/>
          </a:stretch>
        </p:blipFill>
        <p:spPr>
          <a:xfrm>
            <a:off x="6819693" y="1690688"/>
            <a:ext cx="3800475" cy="3705225"/>
          </a:xfrm>
          <a:prstGeom prst="rect">
            <a:avLst/>
          </a:prstGeom>
        </p:spPr>
      </p:pic>
      <p:sp>
        <p:nvSpPr>
          <p:cNvPr id="8" name="Rectangle 7">
            <a:extLst>
              <a:ext uri="{FF2B5EF4-FFF2-40B4-BE49-F238E27FC236}">
                <a16:creationId xmlns:a16="http://schemas.microsoft.com/office/drawing/2014/main" id="{59B5E9C2-EB27-4009-B0F0-F934CB815218}"/>
              </a:ext>
            </a:extLst>
          </p:cNvPr>
          <p:cNvSpPr/>
          <p:nvPr/>
        </p:nvSpPr>
        <p:spPr>
          <a:xfrm>
            <a:off x="95250" y="6604378"/>
            <a:ext cx="6305550" cy="253622"/>
          </a:xfrm>
          <a:prstGeom prst="rect">
            <a:avLst/>
          </a:prstGeom>
          <a:solidFill>
            <a:srgbClr val="5A6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F04818-356D-4E1F-9085-62F2BC5D7F6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2" name="Rectangle 11">
            <a:extLst>
              <a:ext uri="{FF2B5EF4-FFF2-40B4-BE49-F238E27FC236}">
                <a16:creationId xmlns:a16="http://schemas.microsoft.com/office/drawing/2014/main" id="{9E9ECC94-B5FA-4A00-BDA6-4463D6CE1208}"/>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9" name="Graphique 8">
            <a:extLst>
              <a:ext uri="{FF2B5EF4-FFF2-40B4-BE49-F238E27FC236}">
                <a16:creationId xmlns:a16="http://schemas.microsoft.com/office/drawing/2014/main" id="{EC9D7A80-BA9B-44CA-ADD7-F6B0619CC6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020411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5">
            <a:extLst>
              <a:ext uri="{FF2B5EF4-FFF2-40B4-BE49-F238E27FC236}">
                <a16:creationId xmlns:a16="http://schemas.microsoft.com/office/drawing/2014/main" id="{465360AC-01AD-4126-9807-0968EDCF6B1E}"/>
              </a:ext>
            </a:extLst>
          </p:cNvPr>
          <p:cNvPicPr>
            <a:picLocks noChangeAspect="1"/>
          </p:cNvPicPr>
          <p:nvPr/>
        </p:nvPicPr>
        <p:blipFill>
          <a:blip r:embed="rId3"/>
          <a:stretch>
            <a:fillRect/>
          </a:stretch>
        </p:blipFill>
        <p:spPr>
          <a:xfrm>
            <a:off x="7558339" y="931094"/>
            <a:ext cx="1380564" cy="1236152"/>
          </a:xfrm>
          <a:prstGeom prst="rect">
            <a:avLst/>
          </a:prstGeom>
        </p:spPr>
      </p:pic>
      <p:pic>
        <p:nvPicPr>
          <p:cNvPr id="5" name="Picture 5">
            <a:extLst>
              <a:ext uri="{FF2B5EF4-FFF2-40B4-BE49-F238E27FC236}">
                <a16:creationId xmlns:a16="http://schemas.microsoft.com/office/drawing/2014/main" id="{B328AB8B-7A2B-4D5C-8158-8AD90E161278}"/>
              </a:ext>
            </a:extLst>
          </p:cNvPr>
          <p:cNvPicPr>
            <a:picLocks noChangeAspect="1"/>
          </p:cNvPicPr>
          <p:nvPr/>
        </p:nvPicPr>
        <p:blipFill>
          <a:blip r:embed="rId4"/>
          <a:stretch>
            <a:fillRect/>
          </a:stretch>
        </p:blipFill>
        <p:spPr>
          <a:xfrm>
            <a:off x="3947176" y="3834017"/>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329407"/>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a:extLst>
              <a:ext uri="{FF2B5EF4-FFF2-40B4-BE49-F238E27FC236}">
                <a16:creationId xmlns:a16="http://schemas.microsoft.com/office/drawing/2014/main" id="{F13A39A2-87DB-4AC7-8225-36F52451E4BB}"/>
              </a:ext>
            </a:extLst>
          </p:cNvPr>
          <p:cNvPicPr>
            <a:picLocks noChangeAspect="1"/>
          </p:cNvPicPr>
          <p:nvPr/>
        </p:nvPicPr>
        <p:blipFill>
          <a:blip r:embed="rId6"/>
          <a:stretch>
            <a:fillRect/>
          </a:stretch>
        </p:blipFill>
        <p:spPr>
          <a:xfrm>
            <a:off x="5840956" y="434448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7"/>
          <a:stretch>
            <a:fillRect/>
          </a:stretch>
        </p:blipFill>
        <p:spPr>
          <a:xfrm>
            <a:off x="9627418" y="3908042"/>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8"/>
          <a:stretch>
            <a:fillRect/>
          </a:stretch>
        </p:blipFill>
        <p:spPr>
          <a:xfrm>
            <a:off x="9239824" y="3604534"/>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9"/>
          <a:stretch>
            <a:fillRect/>
          </a:stretch>
        </p:blipFill>
        <p:spPr>
          <a:xfrm>
            <a:off x="9607998" y="4198519"/>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10"/>
          <a:stretch>
            <a:fillRect/>
          </a:stretch>
        </p:blipFill>
        <p:spPr>
          <a:xfrm>
            <a:off x="9319052" y="4758281"/>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9"/>
          <a:stretch>
            <a:fillRect/>
          </a:stretch>
        </p:blipFill>
        <p:spPr>
          <a:xfrm>
            <a:off x="9675466" y="5316826"/>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1"/>
          <a:stretch>
            <a:fillRect/>
          </a:stretch>
        </p:blipFill>
        <p:spPr>
          <a:xfrm>
            <a:off x="9009912" y="4429083"/>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2"/>
          <a:stretch>
            <a:fillRect/>
          </a:stretch>
        </p:blipFill>
        <p:spPr>
          <a:xfrm>
            <a:off x="9484502" y="5508679"/>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3"/>
          <a:stretch>
            <a:fillRect/>
          </a:stretch>
        </p:blipFill>
        <p:spPr>
          <a:xfrm>
            <a:off x="9580626" y="5081564"/>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4"/>
          <a:stretch>
            <a:fillRect/>
          </a:stretch>
        </p:blipFill>
        <p:spPr>
          <a:xfrm>
            <a:off x="9399570" y="5841522"/>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084012"/>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592864"/>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5"/>
          <a:stretch>
            <a:fillRect/>
          </a:stretch>
        </p:blipFill>
        <p:spPr>
          <a:xfrm>
            <a:off x="1667436" y="130197"/>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a:extLst>
              <a:ext uri="{FF2B5EF4-FFF2-40B4-BE49-F238E27FC236}">
                <a16:creationId xmlns:a16="http://schemas.microsoft.com/office/drawing/2014/main" id="{31905D87-28F4-409A-9EB9-34C6497CC511}"/>
              </a:ext>
            </a:extLst>
          </p:cNvPr>
          <p:cNvPicPr>
            <a:picLocks noChangeAspect="1"/>
          </p:cNvPicPr>
          <p:nvPr/>
        </p:nvPicPr>
        <p:blipFill>
          <a:blip r:embed="rId16"/>
          <a:stretch>
            <a:fillRect/>
          </a:stretch>
        </p:blipFill>
        <p:spPr>
          <a:xfrm>
            <a:off x="3899646" y="864868"/>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a:extLst>
              <a:ext uri="{FF2B5EF4-FFF2-40B4-BE49-F238E27FC236}">
                <a16:creationId xmlns:a16="http://schemas.microsoft.com/office/drawing/2014/main" id="{9A6FEF67-DC71-4064-98E7-9F487A54FFEC}"/>
              </a:ext>
            </a:extLst>
          </p:cNvPr>
          <p:cNvPicPr>
            <a:picLocks noChangeAspect="1"/>
          </p:cNvPicPr>
          <p:nvPr/>
        </p:nvPicPr>
        <p:blipFill>
          <a:blip r:embed="rId3"/>
          <a:stretch>
            <a:fillRect/>
          </a:stretch>
        </p:blipFill>
        <p:spPr>
          <a:xfrm>
            <a:off x="5893572" y="927601"/>
            <a:ext cx="1380564" cy="1236152"/>
          </a:xfrm>
          <a:prstGeom prst="rect">
            <a:avLst/>
          </a:prstGeom>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7"/>
          <a:stretch>
            <a:fillRect/>
          </a:stretch>
        </p:blipFill>
        <p:spPr>
          <a:xfrm>
            <a:off x="-1" y="2330105"/>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297900"/>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284017"/>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34803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25799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25797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592864"/>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240064"/>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71471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379848"/>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69678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47" name="Picture 10">
            <a:extLst>
              <a:ext uri="{FF2B5EF4-FFF2-40B4-BE49-F238E27FC236}">
                <a16:creationId xmlns:a16="http://schemas.microsoft.com/office/drawing/2014/main" id="{7482DCD2-1001-4E41-9F5F-098B4C2E65E8}"/>
              </a:ext>
            </a:extLst>
          </p:cNvPr>
          <p:cNvPicPr>
            <a:picLocks noChangeAspect="1"/>
          </p:cNvPicPr>
          <p:nvPr/>
        </p:nvPicPr>
        <p:blipFill>
          <a:blip r:embed="rId6"/>
          <a:stretch>
            <a:fillRect/>
          </a:stretch>
        </p:blipFill>
        <p:spPr>
          <a:xfrm>
            <a:off x="7427708" y="4335522"/>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Arrow: Right 40">
            <a:extLst>
              <a:ext uri="{FF2B5EF4-FFF2-40B4-BE49-F238E27FC236}">
                <a16:creationId xmlns:a16="http://schemas.microsoft.com/office/drawing/2014/main" id="{25AE7360-02AD-4AA1-A1AF-B2B408DAD9D9}"/>
              </a:ext>
            </a:extLst>
          </p:cNvPr>
          <p:cNvSpPr/>
          <p:nvPr/>
        </p:nvSpPr>
        <p:spPr>
          <a:xfrm>
            <a:off x="7027700" y="459704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57014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4409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5933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47457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4898190"/>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077485"/>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370865"/>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709933"/>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69368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379848"/>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pic>
        <p:nvPicPr>
          <p:cNvPr id="54" name="Picture 6">
            <a:extLst>
              <a:ext uri="{FF2B5EF4-FFF2-40B4-BE49-F238E27FC236}">
                <a16:creationId xmlns:a16="http://schemas.microsoft.com/office/drawing/2014/main" id="{D3734E4B-0659-46CC-BBBF-7530F014FC09}"/>
              </a:ext>
            </a:extLst>
          </p:cNvPr>
          <p:cNvPicPr>
            <a:picLocks noChangeAspect="1"/>
          </p:cNvPicPr>
          <p:nvPr/>
        </p:nvPicPr>
        <p:blipFill>
          <a:blip r:embed="rId18"/>
          <a:stretch>
            <a:fillRect/>
          </a:stretch>
        </p:blipFill>
        <p:spPr>
          <a:xfrm>
            <a:off x="9326513" y="1111002"/>
            <a:ext cx="878541" cy="795618"/>
          </a:xfrm>
          <a:prstGeom prst="rect">
            <a:avLst/>
          </a:prstGeom>
        </p:spPr>
      </p:pic>
      <p:sp>
        <p:nvSpPr>
          <p:cNvPr id="55" name="Arrow: Right 54">
            <a:extLst>
              <a:ext uri="{FF2B5EF4-FFF2-40B4-BE49-F238E27FC236}">
                <a16:creationId xmlns:a16="http://schemas.microsoft.com/office/drawing/2014/main" id="{D5819918-CF5E-4180-9615-C593FF768ABF}"/>
              </a:ext>
            </a:extLst>
          </p:cNvPr>
          <p:cNvSpPr/>
          <p:nvPr/>
        </p:nvSpPr>
        <p:spPr>
          <a:xfrm>
            <a:off x="8850755" y="126593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AA8D2C4-002F-4A2B-AD78-81A1AEDAB6C0}"/>
              </a:ext>
            </a:extLst>
          </p:cNvPr>
          <p:cNvSpPr txBox="1"/>
          <p:nvPr/>
        </p:nvSpPr>
        <p:spPr>
          <a:xfrm>
            <a:off x="8851942"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7" name="Rectangle 56">
            <a:extLst>
              <a:ext uri="{FF2B5EF4-FFF2-40B4-BE49-F238E27FC236}">
                <a16:creationId xmlns:a16="http://schemas.microsoft.com/office/drawing/2014/main" id="{8ABD1DC2-D311-44B5-BC7A-F89EA94FCFC6}"/>
              </a:ext>
            </a:extLst>
          </p:cNvPr>
          <p:cNvSpPr/>
          <p:nvPr/>
        </p:nvSpPr>
        <p:spPr>
          <a:xfrm>
            <a:off x="9510289"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11E651C-6D75-43FF-8BF5-8D0B29F7D565}"/>
              </a:ext>
            </a:extLst>
          </p:cNvPr>
          <p:cNvSpPr/>
          <p:nvPr/>
        </p:nvSpPr>
        <p:spPr>
          <a:xfrm>
            <a:off x="9510289" y="1235386"/>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8CD44D3-44E4-446B-98E7-BE8F4DA59B70}"/>
              </a:ext>
            </a:extLst>
          </p:cNvPr>
          <p:cNvSpPr/>
          <p:nvPr/>
        </p:nvSpPr>
        <p:spPr>
          <a:xfrm>
            <a:off x="9510288" y="133399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4F2A9B-A971-46E0-8403-84E4A9E1BB55}"/>
              </a:ext>
            </a:extLst>
          </p:cNvPr>
          <p:cNvSpPr/>
          <p:nvPr/>
        </p:nvSpPr>
        <p:spPr>
          <a:xfrm>
            <a:off x="9510289" y="14236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90F97B8-A082-45AF-9FB3-0B35A0B45AC2}"/>
              </a:ext>
            </a:extLst>
          </p:cNvPr>
          <p:cNvSpPr/>
          <p:nvPr/>
        </p:nvSpPr>
        <p:spPr>
          <a:xfrm>
            <a:off x="9510289" y="15132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13A552E-EE0E-4988-8C70-689813E23692}"/>
              </a:ext>
            </a:extLst>
          </p:cNvPr>
          <p:cNvSpPr/>
          <p:nvPr/>
        </p:nvSpPr>
        <p:spPr>
          <a:xfrm>
            <a:off x="9510289" y="161190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4ABF0D-0A0C-4F0C-990D-7A2883DCFD7F}"/>
              </a:ext>
            </a:extLst>
          </p:cNvPr>
          <p:cNvSpPr/>
          <p:nvPr/>
        </p:nvSpPr>
        <p:spPr>
          <a:xfrm>
            <a:off x="9510288" y="17015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1592CE1-4F13-4547-B701-0E1E57F749DD}"/>
              </a:ext>
            </a:extLst>
          </p:cNvPr>
          <p:cNvSpPr/>
          <p:nvPr/>
        </p:nvSpPr>
        <p:spPr>
          <a:xfrm>
            <a:off x="9850948" y="11457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F5F2ED8-F4DE-49B5-B9EE-F272EE1A9F1A}"/>
              </a:ext>
            </a:extLst>
          </p:cNvPr>
          <p:cNvSpPr/>
          <p:nvPr/>
        </p:nvSpPr>
        <p:spPr>
          <a:xfrm>
            <a:off x="9850947" y="124435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0A2C1E5-1AE1-42D8-9782-6B27BF8010A8}"/>
              </a:ext>
            </a:extLst>
          </p:cNvPr>
          <p:cNvSpPr/>
          <p:nvPr/>
        </p:nvSpPr>
        <p:spPr>
          <a:xfrm>
            <a:off x="9850948" y="13250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A92D734-85B6-4D08-A870-559529C11E3F}"/>
              </a:ext>
            </a:extLst>
          </p:cNvPr>
          <p:cNvSpPr/>
          <p:nvPr/>
        </p:nvSpPr>
        <p:spPr>
          <a:xfrm>
            <a:off x="9850947" y="142364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81ADBA6-F851-4F46-B854-603DF4B13698}"/>
              </a:ext>
            </a:extLst>
          </p:cNvPr>
          <p:cNvSpPr/>
          <p:nvPr/>
        </p:nvSpPr>
        <p:spPr>
          <a:xfrm>
            <a:off x="9850948" y="150432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E0C0CD4-1600-4E9C-B4EE-B1E9956A963B}"/>
              </a:ext>
            </a:extLst>
          </p:cNvPr>
          <p:cNvSpPr/>
          <p:nvPr/>
        </p:nvSpPr>
        <p:spPr>
          <a:xfrm>
            <a:off x="9850947" y="160293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25BA22E-B152-4E17-BCCF-686B04AA6F97}"/>
              </a:ext>
            </a:extLst>
          </p:cNvPr>
          <p:cNvSpPr/>
          <p:nvPr/>
        </p:nvSpPr>
        <p:spPr>
          <a:xfrm>
            <a:off x="9850947" y="169258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6">
            <a:extLst>
              <a:ext uri="{FF2B5EF4-FFF2-40B4-BE49-F238E27FC236}">
                <a16:creationId xmlns:a16="http://schemas.microsoft.com/office/drawing/2014/main" id="{B49438F2-C0EA-4F3E-A0F4-96BE99B98EA8}"/>
              </a:ext>
            </a:extLst>
          </p:cNvPr>
          <p:cNvPicPr>
            <a:picLocks noChangeAspect="1"/>
          </p:cNvPicPr>
          <p:nvPr/>
        </p:nvPicPr>
        <p:blipFill rotWithShape="1">
          <a:blip r:embed="rId18"/>
          <a:srcRect l="28571" t="7865" r="22449" b="83146"/>
          <a:stretch/>
        </p:blipFill>
        <p:spPr>
          <a:xfrm>
            <a:off x="10566754" y="1211368"/>
            <a:ext cx="430306" cy="71523"/>
          </a:xfrm>
          <a:prstGeom prst="rect">
            <a:avLst/>
          </a:prstGeom>
        </p:spPr>
      </p:pic>
      <p:pic>
        <p:nvPicPr>
          <p:cNvPr id="72" name="Picture 6">
            <a:extLst>
              <a:ext uri="{FF2B5EF4-FFF2-40B4-BE49-F238E27FC236}">
                <a16:creationId xmlns:a16="http://schemas.microsoft.com/office/drawing/2014/main" id="{E2540B05-1D8D-4307-82B4-A2FAEE51E8A6}"/>
              </a:ext>
            </a:extLst>
          </p:cNvPr>
          <p:cNvPicPr>
            <a:picLocks noChangeAspect="1"/>
          </p:cNvPicPr>
          <p:nvPr/>
        </p:nvPicPr>
        <p:blipFill rotWithShape="1">
          <a:blip r:embed="rId18"/>
          <a:srcRect l="28571" t="7865" r="22449" b="83146"/>
          <a:stretch/>
        </p:blipFill>
        <p:spPr>
          <a:xfrm>
            <a:off x="10647436" y="1318945"/>
            <a:ext cx="430306" cy="71523"/>
          </a:xfrm>
          <a:prstGeom prst="rect">
            <a:avLst/>
          </a:prstGeom>
        </p:spPr>
      </p:pic>
      <p:pic>
        <p:nvPicPr>
          <p:cNvPr id="73" name="Picture 6">
            <a:extLst>
              <a:ext uri="{FF2B5EF4-FFF2-40B4-BE49-F238E27FC236}">
                <a16:creationId xmlns:a16="http://schemas.microsoft.com/office/drawing/2014/main" id="{FA8EF3AD-BA1B-4D6F-B3D7-9B58E2BA022D}"/>
              </a:ext>
            </a:extLst>
          </p:cNvPr>
          <p:cNvPicPr>
            <a:picLocks noChangeAspect="1"/>
          </p:cNvPicPr>
          <p:nvPr/>
        </p:nvPicPr>
        <p:blipFill rotWithShape="1">
          <a:blip r:embed="rId18"/>
          <a:srcRect l="28571" t="7865" r="22449" b="83146"/>
          <a:stretch/>
        </p:blipFill>
        <p:spPr>
          <a:xfrm>
            <a:off x="10566753" y="1444450"/>
            <a:ext cx="430306" cy="71523"/>
          </a:xfrm>
          <a:prstGeom prst="rect">
            <a:avLst/>
          </a:prstGeom>
        </p:spPr>
      </p:pic>
      <p:pic>
        <p:nvPicPr>
          <p:cNvPr id="74" name="Picture 6">
            <a:extLst>
              <a:ext uri="{FF2B5EF4-FFF2-40B4-BE49-F238E27FC236}">
                <a16:creationId xmlns:a16="http://schemas.microsoft.com/office/drawing/2014/main" id="{F15A1D32-7F2F-4420-AAB1-737013AB1A25}"/>
              </a:ext>
            </a:extLst>
          </p:cNvPr>
          <p:cNvPicPr>
            <a:picLocks noChangeAspect="1"/>
          </p:cNvPicPr>
          <p:nvPr/>
        </p:nvPicPr>
        <p:blipFill rotWithShape="1">
          <a:blip r:embed="rId18"/>
          <a:srcRect l="28571" t="7865" r="22449" b="83146"/>
          <a:stretch/>
        </p:blipFill>
        <p:spPr>
          <a:xfrm>
            <a:off x="10620541" y="1614779"/>
            <a:ext cx="430306" cy="71523"/>
          </a:xfrm>
          <a:prstGeom prst="rect">
            <a:avLst/>
          </a:prstGeom>
        </p:spPr>
      </p:pic>
      <p:pic>
        <p:nvPicPr>
          <p:cNvPr id="75" name="Picture 6">
            <a:extLst>
              <a:ext uri="{FF2B5EF4-FFF2-40B4-BE49-F238E27FC236}">
                <a16:creationId xmlns:a16="http://schemas.microsoft.com/office/drawing/2014/main" id="{E75EA813-68A6-476B-885D-14F98C7B8E4E}"/>
              </a:ext>
            </a:extLst>
          </p:cNvPr>
          <p:cNvPicPr>
            <a:picLocks noChangeAspect="1"/>
          </p:cNvPicPr>
          <p:nvPr/>
        </p:nvPicPr>
        <p:blipFill rotWithShape="1">
          <a:blip r:embed="rId18"/>
          <a:srcRect l="28571" t="7865" r="22449" b="83146"/>
          <a:stretch/>
        </p:blipFill>
        <p:spPr>
          <a:xfrm>
            <a:off x="10620542" y="1740286"/>
            <a:ext cx="430306" cy="71523"/>
          </a:xfrm>
          <a:prstGeom prst="rect">
            <a:avLst/>
          </a:prstGeom>
        </p:spPr>
      </p:pic>
      <p:pic>
        <p:nvPicPr>
          <p:cNvPr id="76" name="Picture 6">
            <a:extLst>
              <a:ext uri="{FF2B5EF4-FFF2-40B4-BE49-F238E27FC236}">
                <a16:creationId xmlns:a16="http://schemas.microsoft.com/office/drawing/2014/main" id="{A2CCE513-BAFD-41FC-8B3D-F424B6D81190}"/>
              </a:ext>
            </a:extLst>
          </p:cNvPr>
          <p:cNvPicPr>
            <a:picLocks noChangeAspect="1"/>
          </p:cNvPicPr>
          <p:nvPr/>
        </p:nvPicPr>
        <p:blipFill rotWithShape="1">
          <a:blip r:embed="rId18"/>
          <a:srcRect l="28571" t="7865" r="22449" b="83146"/>
          <a:stretch/>
        </p:blipFill>
        <p:spPr>
          <a:xfrm>
            <a:off x="10548824" y="1892685"/>
            <a:ext cx="430306" cy="71523"/>
          </a:xfrm>
          <a:prstGeom prst="rect">
            <a:avLst/>
          </a:prstGeom>
        </p:spPr>
      </p:pic>
      <p:sp>
        <p:nvSpPr>
          <p:cNvPr id="77" name="Arrow: Right 76">
            <a:extLst>
              <a:ext uri="{FF2B5EF4-FFF2-40B4-BE49-F238E27FC236}">
                <a16:creationId xmlns:a16="http://schemas.microsoft.com/office/drawing/2014/main" id="{BAF3C916-8B9E-4DD2-874E-5E4BACCEC769}"/>
              </a:ext>
            </a:extLst>
          </p:cNvPr>
          <p:cNvSpPr/>
          <p:nvPr/>
        </p:nvSpPr>
        <p:spPr>
          <a:xfrm>
            <a:off x="10025998" y="127489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886352-BDE3-48AD-80C3-2899CF691C13}"/>
              </a:ext>
            </a:extLst>
          </p:cNvPr>
          <p:cNvSpPr txBox="1"/>
          <p:nvPr/>
        </p:nvSpPr>
        <p:spPr>
          <a:xfrm>
            <a:off x="10000291" y="1387786"/>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79" name="Picture 6">
            <a:extLst>
              <a:ext uri="{FF2B5EF4-FFF2-40B4-BE49-F238E27FC236}">
                <a16:creationId xmlns:a16="http://schemas.microsoft.com/office/drawing/2014/main" id="{DAD1C261-247B-477A-8B9A-BB70ABAA24D2}"/>
              </a:ext>
            </a:extLst>
          </p:cNvPr>
          <p:cNvPicPr>
            <a:picLocks noChangeAspect="1"/>
          </p:cNvPicPr>
          <p:nvPr/>
        </p:nvPicPr>
        <p:blipFill rotWithShape="1">
          <a:blip r:embed="rId18"/>
          <a:srcRect l="28571" t="7865" r="22449" b="83146"/>
          <a:stretch/>
        </p:blipFill>
        <p:spPr>
          <a:xfrm>
            <a:off x="10692259" y="2036120"/>
            <a:ext cx="430306" cy="71523"/>
          </a:xfrm>
          <a:prstGeom prst="rect">
            <a:avLst/>
          </a:prstGeom>
        </p:spPr>
      </p:pic>
      <p:pic>
        <p:nvPicPr>
          <p:cNvPr id="80" name="Picture 6">
            <a:extLst>
              <a:ext uri="{FF2B5EF4-FFF2-40B4-BE49-F238E27FC236}">
                <a16:creationId xmlns:a16="http://schemas.microsoft.com/office/drawing/2014/main" id="{0CC3869E-0DE3-4468-B249-2C6B1EF48180}"/>
              </a:ext>
            </a:extLst>
          </p:cNvPr>
          <p:cNvPicPr>
            <a:picLocks noChangeAspect="1"/>
          </p:cNvPicPr>
          <p:nvPr/>
        </p:nvPicPr>
        <p:blipFill rotWithShape="1">
          <a:blip r:embed="rId18"/>
          <a:srcRect l="28571" t="7865" r="22449" b="83146"/>
          <a:stretch/>
        </p:blipFill>
        <p:spPr>
          <a:xfrm>
            <a:off x="10495035" y="1076896"/>
            <a:ext cx="430306" cy="71523"/>
          </a:xfrm>
          <a:prstGeom prst="rect">
            <a:avLst/>
          </a:prstGeom>
        </p:spPr>
      </p:pic>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495517"/>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4" name="Picture 6">
            <a:extLst>
              <a:ext uri="{FF2B5EF4-FFF2-40B4-BE49-F238E27FC236}">
                <a16:creationId xmlns:a16="http://schemas.microsoft.com/office/drawing/2014/main" id="{F2D4449B-638C-4D35-B634-2D62A98500B3}"/>
              </a:ext>
            </a:extLst>
          </p:cNvPr>
          <p:cNvPicPr>
            <a:picLocks noChangeAspect="1"/>
          </p:cNvPicPr>
          <p:nvPr/>
        </p:nvPicPr>
        <p:blipFill rotWithShape="1">
          <a:blip r:embed="rId18"/>
          <a:srcRect l="28571" t="7865" r="22449" b="83146"/>
          <a:stretch/>
        </p:blipFill>
        <p:spPr>
          <a:xfrm>
            <a:off x="8909567" y="2497651"/>
            <a:ext cx="430306" cy="71523"/>
          </a:xfrm>
          <a:prstGeom prst="rect">
            <a:avLst/>
          </a:prstGeom>
        </p:spPr>
      </p:pic>
      <p:pic>
        <p:nvPicPr>
          <p:cNvPr id="85" name="Picture 6">
            <a:extLst>
              <a:ext uri="{FF2B5EF4-FFF2-40B4-BE49-F238E27FC236}">
                <a16:creationId xmlns:a16="http://schemas.microsoft.com/office/drawing/2014/main" id="{1F54373F-2D15-41CF-927B-B9782B469B9C}"/>
              </a:ext>
            </a:extLst>
          </p:cNvPr>
          <p:cNvPicPr>
            <a:picLocks noChangeAspect="1"/>
          </p:cNvPicPr>
          <p:nvPr/>
        </p:nvPicPr>
        <p:blipFill rotWithShape="1">
          <a:blip r:embed="rId18"/>
          <a:srcRect l="28571" t="7865" r="22449" b="83146"/>
          <a:stretch/>
        </p:blipFill>
        <p:spPr>
          <a:xfrm>
            <a:off x="8909568" y="2623158"/>
            <a:ext cx="430306" cy="71523"/>
          </a:xfrm>
          <a:prstGeom prst="rect">
            <a:avLst/>
          </a:prstGeom>
        </p:spPr>
      </p:pic>
      <p:sp>
        <p:nvSpPr>
          <p:cNvPr id="82" name="Arrow: Right 76">
            <a:extLst>
              <a:ext uri="{FF2B5EF4-FFF2-40B4-BE49-F238E27FC236}">
                <a16:creationId xmlns:a16="http://schemas.microsoft.com/office/drawing/2014/main" id="{114B039E-1705-4ECD-9DE5-3FDBDA2D41ED}"/>
              </a:ext>
            </a:extLst>
          </p:cNvPr>
          <p:cNvSpPr/>
          <p:nvPr/>
        </p:nvSpPr>
        <p:spPr>
          <a:xfrm rot="2235186">
            <a:off x="8333994" y="205841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77">
            <a:extLst>
              <a:ext uri="{FF2B5EF4-FFF2-40B4-BE49-F238E27FC236}">
                <a16:creationId xmlns:a16="http://schemas.microsoft.com/office/drawing/2014/main" id="{048FD59B-B2B0-4DE7-BA8F-8FE0E6ADB908}"/>
              </a:ext>
            </a:extLst>
          </p:cNvPr>
          <p:cNvSpPr txBox="1"/>
          <p:nvPr/>
        </p:nvSpPr>
        <p:spPr>
          <a:xfrm rot="2235186">
            <a:off x="8308287" y="2171307"/>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OCR</a:t>
            </a:r>
            <a:endParaRPr lang="en-US" dirty="0"/>
          </a:p>
        </p:txBody>
      </p:sp>
      <p:sp>
        <p:nvSpPr>
          <p:cNvPr id="91" name="Rectangle 90">
            <a:extLst>
              <a:ext uri="{FF2B5EF4-FFF2-40B4-BE49-F238E27FC236}">
                <a16:creationId xmlns:a16="http://schemas.microsoft.com/office/drawing/2014/main" id="{44FE6F8A-B970-438D-9146-167F11A844D1}"/>
              </a:ext>
            </a:extLst>
          </p:cNvPr>
          <p:cNvSpPr/>
          <p:nvPr/>
        </p:nvSpPr>
        <p:spPr>
          <a:xfrm>
            <a:off x="7905937" y="1175964"/>
            <a:ext cx="821352" cy="631937"/>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E8E04E-2538-4312-9D44-EDC5F76172BA}"/>
              </a:ext>
            </a:extLst>
          </p:cNvPr>
          <p:cNvSpPr/>
          <p:nvPr/>
        </p:nvSpPr>
        <p:spPr>
          <a:xfrm>
            <a:off x="7634964" y="1175964"/>
            <a:ext cx="260213" cy="203866"/>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ZoneTexte 87">
            <a:extLst>
              <a:ext uri="{FF2B5EF4-FFF2-40B4-BE49-F238E27FC236}">
                <a16:creationId xmlns:a16="http://schemas.microsoft.com/office/drawing/2014/main" id="{E8E3CFEE-3375-4142-8655-631711E78235}"/>
              </a:ext>
            </a:extLst>
          </p:cNvPr>
          <p:cNvSpPr txBox="1"/>
          <p:nvPr/>
        </p:nvSpPr>
        <p:spPr>
          <a:xfrm>
            <a:off x="11300471" y="5748714"/>
            <a:ext cx="916564" cy="276999"/>
          </a:xfrm>
          <a:prstGeom prst="rect">
            <a:avLst/>
          </a:prstGeom>
          <a:noFill/>
        </p:spPr>
        <p:txBody>
          <a:bodyPr wrap="square" rtlCol="0">
            <a:spAutoFit/>
          </a:bodyPr>
          <a:lstStyle/>
          <a:p>
            <a:r>
              <a:rPr lang="fr-FR" sz="1200" dirty="0"/>
              <a:t>ML + code</a:t>
            </a:r>
          </a:p>
        </p:txBody>
      </p:sp>
      <p:sp>
        <p:nvSpPr>
          <p:cNvPr id="89" name="Arrow: Right 29">
            <a:extLst>
              <a:ext uri="{FF2B5EF4-FFF2-40B4-BE49-F238E27FC236}">
                <a16:creationId xmlns:a16="http://schemas.microsoft.com/office/drawing/2014/main" id="{A1CCA072-BBBF-4FB6-913D-93B78D60F62E}"/>
              </a:ext>
            </a:extLst>
          </p:cNvPr>
          <p:cNvSpPr/>
          <p:nvPr/>
        </p:nvSpPr>
        <p:spPr>
          <a:xfrm>
            <a:off x="10672143" y="5644325"/>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38">
            <a:extLst>
              <a:ext uri="{FF2B5EF4-FFF2-40B4-BE49-F238E27FC236}">
                <a16:creationId xmlns:a16="http://schemas.microsoft.com/office/drawing/2014/main" id="{27FA29EE-3B40-4080-9ED8-0C419483404C}"/>
              </a:ext>
            </a:extLst>
          </p:cNvPr>
          <p:cNvSpPr/>
          <p:nvPr/>
        </p:nvSpPr>
        <p:spPr>
          <a:xfrm>
            <a:off x="10672143" y="6129744"/>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ZoneTexte 93">
            <a:extLst>
              <a:ext uri="{FF2B5EF4-FFF2-40B4-BE49-F238E27FC236}">
                <a16:creationId xmlns:a16="http://schemas.microsoft.com/office/drawing/2014/main" id="{776465E4-1A63-4BA2-85E9-7D660EA5620F}"/>
              </a:ext>
            </a:extLst>
          </p:cNvPr>
          <p:cNvSpPr txBox="1"/>
          <p:nvPr/>
        </p:nvSpPr>
        <p:spPr>
          <a:xfrm>
            <a:off x="10592565" y="5403130"/>
            <a:ext cx="916564" cy="276999"/>
          </a:xfrm>
          <a:prstGeom prst="rect">
            <a:avLst/>
          </a:prstGeom>
          <a:noFill/>
        </p:spPr>
        <p:txBody>
          <a:bodyPr wrap="square" rtlCol="0">
            <a:spAutoFit/>
          </a:bodyPr>
          <a:lstStyle/>
          <a:p>
            <a:r>
              <a:rPr lang="fr-FR" sz="1200" b="1" dirty="0"/>
              <a:t>Legend :</a:t>
            </a:r>
          </a:p>
        </p:txBody>
      </p:sp>
      <p:sp>
        <p:nvSpPr>
          <p:cNvPr id="95" name="ZoneTexte 94">
            <a:extLst>
              <a:ext uri="{FF2B5EF4-FFF2-40B4-BE49-F238E27FC236}">
                <a16:creationId xmlns:a16="http://schemas.microsoft.com/office/drawing/2014/main" id="{0F21304F-EB21-4738-8A3D-8EC53CD9BEE6}"/>
              </a:ext>
            </a:extLst>
          </p:cNvPr>
          <p:cNvSpPr txBox="1"/>
          <p:nvPr/>
        </p:nvSpPr>
        <p:spPr>
          <a:xfrm>
            <a:off x="11333689" y="6210323"/>
            <a:ext cx="1105544" cy="276999"/>
          </a:xfrm>
          <a:prstGeom prst="rect">
            <a:avLst/>
          </a:prstGeom>
          <a:noFill/>
        </p:spPr>
        <p:txBody>
          <a:bodyPr wrap="square" rtlCol="0">
            <a:spAutoFit/>
          </a:bodyPr>
          <a:lstStyle/>
          <a:p>
            <a:r>
              <a:rPr lang="fr-FR" sz="1200" dirty="0"/>
              <a:t>Only code</a:t>
            </a:r>
          </a:p>
        </p:txBody>
      </p:sp>
      <p:sp>
        <p:nvSpPr>
          <p:cNvPr id="86" name="Rectangle 85">
            <a:extLst>
              <a:ext uri="{FF2B5EF4-FFF2-40B4-BE49-F238E27FC236}">
                <a16:creationId xmlns:a16="http://schemas.microsoft.com/office/drawing/2014/main" id="{2D9D6309-BDB5-4DAB-8E7C-59D99B39B68A}"/>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7" name="Rectangle 96">
            <a:extLst>
              <a:ext uri="{FF2B5EF4-FFF2-40B4-BE49-F238E27FC236}">
                <a16:creationId xmlns:a16="http://schemas.microsoft.com/office/drawing/2014/main" id="{2AA5B20C-B1CB-4C94-9DAC-3CF76907C8DC}"/>
              </a:ext>
            </a:extLst>
          </p:cNvPr>
          <p:cNvSpPr/>
          <p:nvPr/>
        </p:nvSpPr>
        <p:spPr>
          <a:xfrm rot="21195124">
            <a:off x="-74742" y="6823"/>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 Constraints</a:t>
            </a:r>
          </a:p>
        </p:txBody>
      </p:sp>
      <p:pic>
        <p:nvPicPr>
          <p:cNvPr id="87" name="Graphique 86">
            <a:extLst>
              <a:ext uri="{FF2B5EF4-FFF2-40B4-BE49-F238E27FC236}">
                <a16:creationId xmlns:a16="http://schemas.microsoft.com/office/drawing/2014/main" id="{D7942929-4860-4219-A1E7-3D61D971F1A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27590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constrains </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7D663AB8-BD72-4463-BB89-71FC4C79500E}"/>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22860DAE-6674-4784-A07D-925BCA3E7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281620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4" name="ZoneTexte 13">
            <a:extLst>
              <a:ext uri="{FF2B5EF4-FFF2-40B4-BE49-F238E27FC236}">
                <a16:creationId xmlns:a16="http://schemas.microsoft.com/office/drawing/2014/main" id="{59F70873-6594-467B-B94B-9271DDF5380B}"/>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5" name="ZoneTexte 14">
            <a:extLst>
              <a:ext uri="{FF2B5EF4-FFF2-40B4-BE49-F238E27FC236}">
                <a16:creationId xmlns:a16="http://schemas.microsoft.com/office/drawing/2014/main" id="{FE914F7A-AF9A-4065-8185-D76E782C72B0}"/>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sp>
        <p:nvSpPr>
          <p:cNvPr id="16" name="Rectangle 15">
            <a:extLst>
              <a:ext uri="{FF2B5EF4-FFF2-40B4-BE49-F238E27FC236}">
                <a16:creationId xmlns:a16="http://schemas.microsoft.com/office/drawing/2014/main" id="{9B798AED-2C22-44C3-B480-11E0D9A655E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E11B1F55-986E-4B16-9AB0-ADEC489E588B}"/>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4E3EE443-A7C8-4EEF-B9A0-212ADD2BCC1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9" name="Graphique 18">
            <a:extLst>
              <a:ext uri="{FF2B5EF4-FFF2-40B4-BE49-F238E27FC236}">
                <a16:creationId xmlns:a16="http://schemas.microsoft.com/office/drawing/2014/main" id="{16622A3D-1D1F-47AB-B0DF-E72906567C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360754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323363813"/>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18" name="ZoneTexte 17">
            <a:extLst>
              <a:ext uri="{FF2B5EF4-FFF2-40B4-BE49-F238E27FC236}">
                <a16:creationId xmlns:a16="http://schemas.microsoft.com/office/drawing/2014/main" id="{FD1762EA-D0DD-46E0-A33F-0EEF1D7AD004}"/>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2">
            <a:extLst>
              <a:ext uri="{FF2B5EF4-FFF2-40B4-BE49-F238E27FC236}">
                <a16:creationId xmlns:a16="http://schemas.microsoft.com/office/drawing/2014/main" id="{F16EFAFC-1EC9-404F-A461-5B90AE2505A2}"/>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5" name="Rectangle 14">
            <a:extLst>
              <a:ext uri="{FF2B5EF4-FFF2-40B4-BE49-F238E27FC236}">
                <a16:creationId xmlns:a16="http://schemas.microsoft.com/office/drawing/2014/main" id="{26892696-4D9E-499A-A076-76A9980F049E}"/>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95884C9-3DC0-40CC-B0B3-2C7C33B44C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14" name="Rectangle 13">
            <a:extLst>
              <a:ext uri="{FF2B5EF4-FFF2-40B4-BE49-F238E27FC236}">
                <a16:creationId xmlns:a16="http://schemas.microsoft.com/office/drawing/2014/main" id="{94BB6AF0-27C7-4599-8F87-2A9BEB021041}"/>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9" name="Graphique 18">
            <a:extLst>
              <a:ext uri="{FF2B5EF4-FFF2-40B4-BE49-F238E27FC236}">
                <a16:creationId xmlns:a16="http://schemas.microsoft.com/office/drawing/2014/main" id="{FBAE567A-2490-4278-8606-249839A2BD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14408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5CD4E3-B77F-4E4C-9DEC-E52420699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988" y="3167534"/>
            <a:ext cx="619632" cy="619632"/>
          </a:xfrm>
          <a:prstGeom prst="rect">
            <a:avLst/>
          </a:prstGeom>
          <a:solidFill>
            <a:schemeClr val="bg1"/>
          </a:solidFill>
          <a:ln w="76200">
            <a:solidFill>
              <a:schemeClr val="bg1"/>
            </a:solidFill>
          </a:ln>
        </p:spPr>
      </p:pic>
      <p:pic>
        <p:nvPicPr>
          <p:cNvPr id="3074" name="Picture 2">
            <a:extLst>
              <a:ext uri="{FF2B5EF4-FFF2-40B4-BE49-F238E27FC236}">
                <a16:creationId xmlns:a16="http://schemas.microsoft.com/office/drawing/2014/main" id="{96B602ED-490F-4C01-B7FE-8B7DB2D78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3076" name="Picture 4">
            <a:extLst>
              <a:ext uri="{FF2B5EF4-FFF2-40B4-BE49-F238E27FC236}">
                <a16:creationId xmlns:a16="http://schemas.microsoft.com/office/drawing/2014/main" id="{7C7ABFAB-DADC-4255-904A-ECB6ADF4C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3078" name="Picture 6">
            <a:extLst>
              <a:ext uri="{FF2B5EF4-FFF2-40B4-BE49-F238E27FC236}">
                <a16:creationId xmlns:a16="http://schemas.microsoft.com/office/drawing/2014/main" id="{92654ECE-2282-4617-902F-F5EA667E5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3080" name="Picture 8">
            <a:extLst>
              <a:ext uri="{FF2B5EF4-FFF2-40B4-BE49-F238E27FC236}">
                <a16:creationId xmlns:a16="http://schemas.microsoft.com/office/drawing/2014/main" id="{27B11EC5-CEAB-4FDB-B44B-043AC5FF7D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5" name="Espace réservé du contenu 2">
            <a:extLst>
              <a:ext uri="{FF2B5EF4-FFF2-40B4-BE49-F238E27FC236}">
                <a16:creationId xmlns:a16="http://schemas.microsoft.com/office/drawing/2014/main" id="{0C8B3E42-98F2-42FF-A234-F60E9EA67D8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9" name="Rectangle 18">
            <a:extLst>
              <a:ext uri="{FF2B5EF4-FFF2-40B4-BE49-F238E27FC236}">
                <a16:creationId xmlns:a16="http://schemas.microsoft.com/office/drawing/2014/main" id="{44A960D4-B182-4307-9B5F-799C06C6846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2AAA9645-389E-414A-A568-58C4AB5B33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ZoneTexte 22">
            <a:extLst>
              <a:ext uri="{FF2B5EF4-FFF2-40B4-BE49-F238E27FC236}">
                <a16:creationId xmlns:a16="http://schemas.microsoft.com/office/drawing/2014/main" id="{C3754EBB-C50C-4791-9DDB-EF5A3403C189}"/>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18" name="Rectangle 17">
            <a:extLst>
              <a:ext uri="{FF2B5EF4-FFF2-40B4-BE49-F238E27FC236}">
                <a16:creationId xmlns:a16="http://schemas.microsoft.com/office/drawing/2014/main" id="{BE585281-2BF2-4439-B8AB-416C7BC47BDC}"/>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2" name="Graphique 21">
            <a:extLst>
              <a:ext uri="{FF2B5EF4-FFF2-40B4-BE49-F238E27FC236}">
                <a16:creationId xmlns:a16="http://schemas.microsoft.com/office/drawing/2014/main" id="{BAC5A801-244F-4EC0-BF5B-58BF92FCAC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58272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2DB367-22D6-4F99-A732-4459F6DE10E5}"/>
              </a:ext>
            </a:extLst>
          </p:cNvPr>
          <p:cNvSpPr/>
          <p:nvPr/>
        </p:nvSpPr>
        <p:spPr>
          <a:xfrm>
            <a:off x="3652851" y="2492245"/>
            <a:ext cx="3722591" cy="22215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Classification</a:t>
            </a:r>
          </a:p>
        </p:txBody>
      </p:sp>
      <p:cxnSp>
        <p:nvCxnSpPr>
          <p:cNvPr id="6" name="Connecteur droit avec flèche 5">
            <a:extLst>
              <a:ext uri="{FF2B5EF4-FFF2-40B4-BE49-F238E27FC236}">
                <a16:creationId xmlns:a16="http://schemas.microsoft.com/office/drawing/2014/main" id="{D2BAC0FE-A7E6-4733-B78C-A8EED4834A39}"/>
              </a:ext>
            </a:extLst>
          </p:cNvPr>
          <p:cNvCxnSpPr>
            <a:cxnSpLocks/>
            <a:stCxn id="3080" idx="3"/>
            <a:endCxn id="5" idx="1"/>
          </p:cNvCxnSpPr>
          <p:nvPr/>
        </p:nvCxnSpPr>
        <p:spPr>
          <a:xfrm>
            <a:off x="2588590" y="3603005"/>
            <a:ext cx="1064261" cy="0"/>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85B752-DC8E-4863-9F17-85334C3908CA}"/>
              </a:ext>
            </a:extLst>
          </p:cNvPr>
          <p:cNvCxnSpPr>
            <a:cxnSpLocks/>
            <a:stCxn id="5" idx="3"/>
          </p:cNvCxnSpPr>
          <p:nvPr/>
        </p:nvCxnSpPr>
        <p:spPr>
          <a:xfrm>
            <a:off x="7375442" y="3603005"/>
            <a:ext cx="1510752" cy="683433"/>
          </a:xfrm>
          <a:prstGeom prst="straightConnector1">
            <a:avLst/>
          </a:prstGeom>
          <a:ln w="635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29DCCD1-DB12-430E-8DA6-32A3CC1E095A}"/>
              </a:ext>
            </a:extLst>
          </p:cNvPr>
          <p:cNvSpPr txBox="1"/>
          <p:nvPr/>
        </p:nvSpPr>
        <p:spPr>
          <a:xfrm>
            <a:off x="8886194" y="2492245"/>
            <a:ext cx="3272680" cy="2554545"/>
          </a:xfrm>
          <a:prstGeom prst="rect">
            <a:avLst/>
          </a:prstGeom>
          <a:noFill/>
        </p:spPr>
        <p:txBody>
          <a:bodyPr wrap="square" rtlCol="0">
            <a:spAutoFit/>
          </a:bodyPr>
          <a:lstStyle/>
          <a:p>
            <a:r>
              <a:rPr lang="en-US" sz="3200" dirty="0">
                <a:solidFill>
                  <a:schemeClr val="bg1">
                    <a:lumMod val="65000"/>
                  </a:schemeClr>
                </a:solidFill>
              </a:rPr>
              <a:t>Claims</a:t>
            </a:r>
            <a:br>
              <a:rPr lang="en-US" sz="3200" dirty="0">
                <a:solidFill>
                  <a:schemeClr val="bg1">
                    <a:lumMod val="65000"/>
                  </a:schemeClr>
                </a:solidFill>
              </a:rPr>
            </a:br>
            <a:r>
              <a:rPr lang="en-US" sz="3200" dirty="0">
                <a:solidFill>
                  <a:schemeClr val="bg1">
                    <a:lumMod val="65000"/>
                  </a:schemeClr>
                </a:solidFill>
              </a:rPr>
              <a:t>Contract</a:t>
            </a:r>
          </a:p>
          <a:p>
            <a:r>
              <a:rPr lang="en-US" sz="3200" dirty="0">
                <a:solidFill>
                  <a:schemeClr val="bg1">
                    <a:lumMod val="65000"/>
                  </a:schemeClr>
                </a:solidFill>
              </a:rPr>
              <a:t>Invoice</a:t>
            </a:r>
          </a:p>
          <a:p>
            <a:r>
              <a:rPr lang="en-US" sz="3200" dirty="0">
                <a:solidFill>
                  <a:schemeClr val="accent6">
                    <a:lumMod val="75000"/>
                  </a:schemeClr>
                </a:solidFill>
              </a:rPr>
              <a:t>Attachment</a:t>
            </a:r>
          </a:p>
          <a:p>
            <a:r>
              <a:rPr lang="en-US" sz="3200" dirty="0">
                <a:solidFill>
                  <a:schemeClr val="bg1">
                    <a:lumMod val="65000"/>
                  </a:schemeClr>
                </a:solidFill>
              </a:rPr>
              <a:t>Other</a:t>
            </a:r>
          </a:p>
        </p:txBody>
      </p:sp>
      <p:sp>
        <p:nvSpPr>
          <p:cNvPr id="17" name="ZoneTexte 16">
            <a:extLst>
              <a:ext uri="{FF2B5EF4-FFF2-40B4-BE49-F238E27FC236}">
                <a16:creationId xmlns:a16="http://schemas.microsoft.com/office/drawing/2014/main" id="{E750EABF-3E0D-4581-8632-3AAF972AFC85}"/>
              </a:ext>
            </a:extLst>
          </p:cNvPr>
          <p:cNvSpPr txBox="1"/>
          <p:nvPr/>
        </p:nvSpPr>
        <p:spPr>
          <a:xfrm>
            <a:off x="671112" y="4286438"/>
            <a:ext cx="2955235" cy="646331"/>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"envelope upside an old white paper"</a:t>
            </a:r>
            <a:endParaRPr lang="en-US" b="0" dirty="0">
              <a:solidFill>
                <a:srgbClr val="000000"/>
              </a:solidFill>
              <a:effectLst/>
              <a:latin typeface="Courier New" panose="02070309020205020404" pitchFamily="49" charset="0"/>
            </a:endParaRPr>
          </a:p>
        </p:txBody>
      </p:sp>
      <p:pic>
        <p:nvPicPr>
          <p:cNvPr id="3080" name="Picture 8">
            <a:extLst>
              <a:ext uri="{FF2B5EF4-FFF2-40B4-BE49-F238E27FC236}">
                <a16:creationId xmlns:a16="http://schemas.microsoft.com/office/drawing/2014/main" id="{45A2126A-26F8-4BD5-B7CD-9710EF525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91" y="3099705"/>
            <a:ext cx="1006599" cy="1006599"/>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B3578BE8-4B35-4B47-A8F8-B53618964655}"/>
              </a:ext>
            </a:extLst>
          </p:cNvPr>
          <p:cNvSpPr txBox="1"/>
          <p:nvPr/>
        </p:nvSpPr>
        <p:spPr>
          <a:xfrm>
            <a:off x="1549445" y="2696680"/>
            <a:ext cx="899605" cy="461665"/>
          </a:xfrm>
          <a:prstGeom prst="rect">
            <a:avLst/>
          </a:prstGeom>
          <a:noFill/>
        </p:spPr>
        <p:txBody>
          <a:bodyPr wrap="none" rtlCol="0">
            <a:spAutoFit/>
          </a:bodyPr>
          <a:lstStyle/>
          <a:p>
            <a:r>
              <a:rPr lang="en-US" sz="2400" dirty="0"/>
              <a:t>email</a:t>
            </a:r>
          </a:p>
        </p:txBody>
      </p:sp>
      <p:sp>
        <p:nvSpPr>
          <p:cNvPr id="10" name="Rectangle 9">
            <a:extLst>
              <a:ext uri="{FF2B5EF4-FFF2-40B4-BE49-F238E27FC236}">
                <a16:creationId xmlns:a16="http://schemas.microsoft.com/office/drawing/2014/main" id="{89820B13-0A73-4859-91E5-C94E33015231}"/>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2F7A6CB-EBDB-47C5-A19B-D6C4B75373E0}"/>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0506A5C9-9854-4D3E-8F2F-3820DC8217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06353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5765326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16" name="Espace réservé du contenu 2">
            <a:extLst>
              <a:ext uri="{FF2B5EF4-FFF2-40B4-BE49-F238E27FC236}">
                <a16:creationId xmlns:a16="http://schemas.microsoft.com/office/drawing/2014/main" id="{2466F3C4-C71E-488F-975F-C76BA361984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0" name="Rectangle 19">
            <a:extLst>
              <a:ext uri="{FF2B5EF4-FFF2-40B4-BE49-F238E27FC236}">
                <a16:creationId xmlns:a16="http://schemas.microsoft.com/office/drawing/2014/main" id="{FFD6A22B-C069-4E2D-B026-00098BE4650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5AB21EBF-0FF4-46E9-AFF3-AEB709BC21A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8" name="ZoneTexte 27">
            <a:extLst>
              <a:ext uri="{FF2B5EF4-FFF2-40B4-BE49-F238E27FC236}">
                <a16:creationId xmlns:a16="http://schemas.microsoft.com/office/drawing/2014/main" id="{37BB602E-8D48-4C20-AB08-98CA9F1C9310}"/>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19" name="Rectangle 18">
            <a:extLst>
              <a:ext uri="{FF2B5EF4-FFF2-40B4-BE49-F238E27FC236}">
                <a16:creationId xmlns:a16="http://schemas.microsoft.com/office/drawing/2014/main" id="{DAC3E862-6D31-447F-92AD-07F11A7C6E7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7" name="Graphique 26">
            <a:extLst>
              <a:ext uri="{FF2B5EF4-FFF2-40B4-BE49-F238E27FC236}">
                <a16:creationId xmlns:a16="http://schemas.microsoft.com/office/drawing/2014/main" id="{560DCFA4-5EE9-45E3-96F2-773DAE92D5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98752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881851527"/>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09DA76A-D786-4418-A4AD-255A2DCD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714" y="2491851"/>
            <a:ext cx="1592319" cy="1592319"/>
          </a:xfrm>
          <a:prstGeom prst="rect">
            <a:avLst/>
          </a:prstGeom>
          <a:solidFill>
            <a:schemeClr val="bg1"/>
          </a:solidFill>
          <a:ln w="76200">
            <a:solidFill>
              <a:schemeClr val="bg1"/>
            </a:solidFill>
          </a:ln>
        </p:spPr>
      </p:pic>
      <p:pic>
        <p:nvPicPr>
          <p:cNvPr id="22" name="Picture 2">
            <a:extLst>
              <a:ext uri="{FF2B5EF4-FFF2-40B4-BE49-F238E27FC236}">
                <a16:creationId xmlns:a16="http://schemas.microsoft.com/office/drawing/2014/main" id="{B9D56282-F290-4AD5-8A14-2BCAC304A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81" y="3343986"/>
            <a:ext cx="619632" cy="619632"/>
          </a:xfrm>
          <a:prstGeom prst="rect">
            <a:avLst/>
          </a:prstGeom>
          <a:solidFill>
            <a:schemeClr val="bg1"/>
          </a:solidFill>
          <a:ln w="76200">
            <a:solidFill>
              <a:schemeClr val="bg1"/>
            </a:solidFill>
          </a:ln>
        </p:spPr>
      </p:pic>
      <p:pic>
        <p:nvPicPr>
          <p:cNvPr id="23" name="Picture 4">
            <a:extLst>
              <a:ext uri="{FF2B5EF4-FFF2-40B4-BE49-F238E27FC236}">
                <a16:creationId xmlns:a16="http://schemas.microsoft.com/office/drawing/2014/main" id="{A8082932-F501-4678-847B-B729C9C013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7476" y="2925467"/>
            <a:ext cx="437694" cy="437694"/>
          </a:xfrm>
          <a:prstGeom prst="rect">
            <a:avLst/>
          </a:prstGeom>
          <a:solidFill>
            <a:schemeClr val="bg1"/>
          </a:solidFill>
          <a:ln w="76200">
            <a:solidFill>
              <a:schemeClr val="bg1"/>
            </a:solidFill>
          </a:ln>
        </p:spPr>
      </p:pic>
      <p:pic>
        <p:nvPicPr>
          <p:cNvPr id="24" name="Picture 6">
            <a:extLst>
              <a:ext uri="{FF2B5EF4-FFF2-40B4-BE49-F238E27FC236}">
                <a16:creationId xmlns:a16="http://schemas.microsoft.com/office/drawing/2014/main" id="{7D83314D-F32C-467D-8249-B52B16664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pic>
        <p:nvPicPr>
          <p:cNvPr id="25" name="Picture 8">
            <a:extLst>
              <a:ext uri="{FF2B5EF4-FFF2-40B4-BE49-F238E27FC236}">
                <a16:creationId xmlns:a16="http://schemas.microsoft.com/office/drawing/2014/main" id="{1B98AFAB-7A27-4A4F-8074-55E84627E1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671" y="2755694"/>
            <a:ext cx="619632" cy="619632"/>
          </a:xfrm>
          <a:prstGeom prst="rect">
            <a:avLst/>
          </a:prstGeom>
          <a:solidFill>
            <a:schemeClr val="bg1"/>
          </a:solidFill>
          <a:ln w="76200">
            <a:solidFill>
              <a:schemeClr val="bg1"/>
            </a:solidFill>
          </a:ln>
        </p:spPr>
      </p:pic>
      <p:sp>
        <p:nvSpPr>
          <p:cNvPr id="20" name="Espace réservé du contenu 2">
            <a:extLst>
              <a:ext uri="{FF2B5EF4-FFF2-40B4-BE49-F238E27FC236}">
                <a16:creationId xmlns:a16="http://schemas.microsoft.com/office/drawing/2014/main" id="{B832435F-6F8C-448F-9BD8-6CD360A3A697}"/>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740EE82-0180-44E9-9477-E5A1C29905F5}"/>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9F8FB4D0-F1B5-4ED5-BF4A-75E2CA449C5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0" name="ZoneTexte 29">
            <a:extLst>
              <a:ext uri="{FF2B5EF4-FFF2-40B4-BE49-F238E27FC236}">
                <a16:creationId xmlns:a16="http://schemas.microsoft.com/office/drawing/2014/main" id="{F7B4D672-FF12-4A7B-9E6D-05778AC51231}"/>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26" name="Rectangle 25">
            <a:extLst>
              <a:ext uri="{FF2B5EF4-FFF2-40B4-BE49-F238E27FC236}">
                <a16:creationId xmlns:a16="http://schemas.microsoft.com/office/drawing/2014/main" id="{23BDC012-71A5-42F8-AEA3-96BB9D6F2B2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9" name="Graphique 28">
            <a:extLst>
              <a:ext uri="{FF2B5EF4-FFF2-40B4-BE49-F238E27FC236}">
                <a16:creationId xmlns:a16="http://schemas.microsoft.com/office/drawing/2014/main" id="{15B69EC9-E538-47F6-BFAE-AEFBEB5648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90980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84587427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4" name="Picture 6">
            <a:extLst>
              <a:ext uri="{FF2B5EF4-FFF2-40B4-BE49-F238E27FC236}">
                <a16:creationId xmlns:a16="http://schemas.microsoft.com/office/drawing/2014/main" id="{91052A72-4004-4166-9BF2-4F01B3B3B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29" name="Bulle narrative : rectangle à coins arrondis 28">
            <a:extLst>
              <a:ext uri="{FF2B5EF4-FFF2-40B4-BE49-F238E27FC236}">
                <a16:creationId xmlns:a16="http://schemas.microsoft.com/office/drawing/2014/main" id="{B9E9697B-4F8F-428A-A189-C4AF0E8B0427}"/>
              </a:ext>
            </a:extLst>
          </p:cNvPr>
          <p:cNvSpPr/>
          <p:nvPr/>
        </p:nvSpPr>
        <p:spPr>
          <a:xfrm rot="162890">
            <a:off x="2888974" y="964473"/>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cxnSp>
        <p:nvCxnSpPr>
          <p:cNvPr id="3" name="Connecteur droit avec flèche 2">
            <a:extLst>
              <a:ext uri="{FF2B5EF4-FFF2-40B4-BE49-F238E27FC236}">
                <a16:creationId xmlns:a16="http://schemas.microsoft.com/office/drawing/2014/main" id="{E9EC1D37-A1EC-4092-9C5B-44F0C6F4CFD8}"/>
              </a:ext>
            </a:extLst>
          </p:cNvPr>
          <p:cNvCxnSpPr>
            <a:cxnSpLocks/>
          </p:cNvCxnSpPr>
          <p:nvPr/>
        </p:nvCxnSpPr>
        <p:spPr>
          <a:xfrm flipV="1">
            <a:off x="3086660" y="3025874"/>
            <a:ext cx="2426244" cy="630646"/>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6">
            <a:extLst>
              <a:ext uri="{FF2B5EF4-FFF2-40B4-BE49-F238E27FC236}">
                <a16:creationId xmlns:a16="http://schemas.microsoft.com/office/drawing/2014/main" id="{2CC1546D-A8C4-4DFD-B621-DC73C6A5E3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4065" y="3429000"/>
            <a:ext cx="437694" cy="437694"/>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0" name="Rectangle 29">
            <a:extLst>
              <a:ext uri="{FF2B5EF4-FFF2-40B4-BE49-F238E27FC236}">
                <a16:creationId xmlns:a16="http://schemas.microsoft.com/office/drawing/2014/main" id="{64B3715C-4A24-4881-A299-9C76C01D7F49}"/>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4397942B-9D35-4835-A2FC-27B228304D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3" name="ZoneTexte 32">
            <a:extLst>
              <a:ext uri="{FF2B5EF4-FFF2-40B4-BE49-F238E27FC236}">
                <a16:creationId xmlns:a16="http://schemas.microsoft.com/office/drawing/2014/main" id="{90EA5E51-C6F2-4690-B240-E2C1CAD43606}"/>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sp>
        <p:nvSpPr>
          <p:cNvPr id="28" name="Rectangle 27">
            <a:extLst>
              <a:ext uri="{FF2B5EF4-FFF2-40B4-BE49-F238E27FC236}">
                <a16:creationId xmlns:a16="http://schemas.microsoft.com/office/drawing/2014/main" id="{F70FA82B-908E-4A08-BEC3-FECF40F0F962}"/>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2" name="Graphique 31">
            <a:extLst>
              <a:ext uri="{FF2B5EF4-FFF2-40B4-BE49-F238E27FC236}">
                <a16:creationId xmlns:a16="http://schemas.microsoft.com/office/drawing/2014/main" id="{6D52F42B-7EDE-474C-B4B5-2AEDF5C7A3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978543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4124667179"/>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2" name="Picture 10">
            <a:extLst>
              <a:ext uri="{FF2B5EF4-FFF2-40B4-BE49-F238E27FC236}">
                <a16:creationId xmlns:a16="http://schemas.microsoft.com/office/drawing/2014/main" id="{E39E415D-25DB-4280-8195-7B6AFB64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382" y="2470586"/>
            <a:ext cx="1592319" cy="1592319"/>
          </a:xfrm>
          <a:prstGeom prst="rect">
            <a:avLst/>
          </a:prstGeom>
          <a:solidFill>
            <a:schemeClr val="bg1"/>
          </a:solidFill>
          <a:ln w="76200">
            <a:solidFill>
              <a:schemeClr val="bg1"/>
            </a:solidFill>
          </a:ln>
        </p:spPr>
      </p:pic>
      <p:pic>
        <p:nvPicPr>
          <p:cNvPr id="24" name="Picture 2">
            <a:extLst>
              <a:ext uri="{FF2B5EF4-FFF2-40B4-BE49-F238E27FC236}">
                <a16:creationId xmlns:a16="http://schemas.microsoft.com/office/drawing/2014/main" id="{205974FA-82A0-4E2F-A376-DA4CD1D1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671" y="2924967"/>
            <a:ext cx="619632" cy="619632"/>
          </a:xfrm>
          <a:prstGeom prst="rect">
            <a:avLst/>
          </a:prstGeom>
          <a:solidFill>
            <a:schemeClr val="bg1"/>
          </a:solidFill>
          <a:ln w="76200">
            <a:solidFill>
              <a:schemeClr val="bg1"/>
            </a:solidFill>
          </a:ln>
        </p:spPr>
      </p:pic>
      <p:pic>
        <p:nvPicPr>
          <p:cNvPr id="25" name="Picture 4">
            <a:extLst>
              <a:ext uri="{FF2B5EF4-FFF2-40B4-BE49-F238E27FC236}">
                <a16:creationId xmlns:a16="http://schemas.microsoft.com/office/drawing/2014/main" id="{13626E3B-6E91-41C9-86E8-E7014E0EF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790" y="3652236"/>
            <a:ext cx="437694" cy="437694"/>
          </a:xfrm>
          <a:prstGeom prst="rect">
            <a:avLst/>
          </a:prstGeom>
          <a:solidFill>
            <a:schemeClr val="bg1"/>
          </a:solidFill>
          <a:ln w="76200">
            <a:solidFill>
              <a:schemeClr val="bg1"/>
            </a:solidFill>
          </a:ln>
        </p:spPr>
      </p:pic>
      <p:pic>
        <p:nvPicPr>
          <p:cNvPr id="26" name="Picture 8">
            <a:extLst>
              <a:ext uri="{FF2B5EF4-FFF2-40B4-BE49-F238E27FC236}">
                <a16:creationId xmlns:a16="http://schemas.microsoft.com/office/drawing/2014/main" id="{FB64647B-5A42-42C5-8B05-4303BD0FA1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287" y="3481927"/>
            <a:ext cx="619632" cy="619632"/>
          </a:xfrm>
          <a:prstGeom prst="rect">
            <a:avLst/>
          </a:prstGeom>
          <a:solidFill>
            <a:schemeClr val="bg1"/>
          </a:solidFill>
          <a:ln w="76200">
            <a:solidFill>
              <a:schemeClr val="bg1"/>
            </a:solidFill>
          </a:ln>
        </p:spPr>
      </p:pic>
      <p:sp>
        <p:nvSpPr>
          <p:cNvPr id="23" name="Espace réservé du contenu 2">
            <a:extLst>
              <a:ext uri="{FF2B5EF4-FFF2-40B4-BE49-F238E27FC236}">
                <a16:creationId xmlns:a16="http://schemas.microsoft.com/office/drawing/2014/main" id="{46A68F14-6B94-4396-807C-98165E443FA1}"/>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7" name="Rectangle 26">
            <a:extLst>
              <a:ext uri="{FF2B5EF4-FFF2-40B4-BE49-F238E27FC236}">
                <a16:creationId xmlns:a16="http://schemas.microsoft.com/office/drawing/2014/main" id="{9F5F3E16-2F70-4345-9F1B-9CD7E2EEDB5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83EEA625-6DBE-4A90-B1DC-CB08835754F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DB0F4F64-6127-45CF-83D4-45AB808B3D28}"/>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9" name="Graphique 28">
            <a:extLst>
              <a:ext uri="{FF2B5EF4-FFF2-40B4-BE49-F238E27FC236}">
                <a16:creationId xmlns:a16="http://schemas.microsoft.com/office/drawing/2014/main" id="{38C2D72E-0EB4-40D3-9964-6730EA3715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242887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4" name="Picture 10">
            <a:extLst>
              <a:ext uri="{FF2B5EF4-FFF2-40B4-BE49-F238E27FC236}">
                <a16:creationId xmlns:a16="http://schemas.microsoft.com/office/drawing/2014/main" id="{BA735488-A3FC-4500-8EE1-219105946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82421A3-F4B7-4416-A136-0E189615E4E8}"/>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4BCF0E52-24D4-478A-AAC0-BCCDC58754DC}"/>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DFFE33F1-2DED-4097-A168-89E6262D9C7D}"/>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Espace réservé du contenu 2">
            <a:extLst>
              <a:ext uri="{FF2B5EF4-FFF2-40B4-BE49-F238E27FC236}">
                <a16:creationId xmlns:a16="http://schemas.microsoft.com/office/drawing/2014/main" id="{E52B5BB9-3CC2-4611-B66D-5BDBD5FA1118}"/>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2" name="Rectangle 21">
            <a:extLst>
              <a:ext uri="{FF2B5EF4-FFF2-40B4-BE49-F238E27FC236}">
                <a16:creationId xmlns:a16="http://schemas.microsoft.com/office/drawing/2014/main" id="{EE9EEFAB-3938-46FB-975A-AE691986A9A2}"/>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6F93EA09-4E38-4932-BE96-784BA3232325}"/>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0" name="Rectangle 19">
            <a:extLst>
              <a:ext uri="{FF2B5EF4-FFF2-40B4-BE49-F238E27FC236}">
                <a16:creationId xmlns:a16="http://schemas.microsoft.com/office/drawing/2014/main" id="{78BA48E0-31CB-4B56-8CBD-9F5A36F46C0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8" name="Graphique 27">
            <a:extLst>
              <a:ext uri="{FF2B5EF4-FFF2-40B4-BE49-F238E27FC236}">
                <a16:creationId xmlns:a16="http://schemas.microsoft.com/office/drawing/2014/main" id="{19898621-8C17-4F13-AD02-16309ADF22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569333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2323697156"/>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26F14B04-BA9A-4F61-B633-621A59E3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0194" y="2470586"/>
            <a:ext cx="1592319" cy="1592319"/>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398CF0CB-498D-406C-8C43-B607BC3CB7DA}"/>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5561650" y="2977621"/>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A82BB79A-3BE8-40BE-B11C-82A83A3670BA}"/>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5050322" y="3266745"/>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700EF2D1-CA39-4CF2-8A0E-B6123EE44C35}"/>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4952274" y="2667163"/>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Espace réservé du contenu 2">
            <a:extLst>
              <a:ext uri="{FF2B5EF4-FFF2-40B4-BE49-F238E27FC236}">
                <a16:creationId xmlns:a16="http://schemas.microsoft.com/office/drawing/2014/main" id="{D7A42FA9-3B3A-4153-BF0F-67E8D762523B}"/>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28" name="Rectangle 27">
            <a:extLst>
              <a:ext uri="{FF2B5EF4-FFF2-40B4-BE49-F238E27FC236}">
                <a16:creationId xmlns:a16="http://schemas.microsoft.com/office/drawing/2014/main" id="{99591F89-97A4-4FB2-A868-176ADE48E0E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670FF9D4-ED98-4303-BD1E-C18DAF7F1196}"/>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1" name="Rectangle 30">
            <a:extLst>
              <a:ext uri="{FF2B5EF4-FFF2-40B4-BE49-F238E27FC236}">
                <a16:creationId xmlns:a16="http://schemas.microsoft.com/office/drawing/2014/main" id="{1A5A5F3F-143C-4FF3-AB9A-587B6A8B8BD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0" name="Graphique 29">
            <a:extLst>
              <a:ext uri="{FF2B5EF4-FFF2-40B4-BE49-F238E27FC236}">
                <a16:creationId xmlns:a16="http://schemas.microsoft.com/office/drawing/2014/main" id="{1310497C-E905-480C-AC4D-FE3E2C6B00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09875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6F16A058-4DD4-4CDC-9758-57D9E6738750}"/>
              </a:ext>
            </a:extLst>
          </p:cNvPr>
          <p:cNvGraphicFramePr/>
          <p:nvPr>
            <p:extLst>
              <p:ext uri="{D42A27DB-BD31-4B8C-83A1-F6EECF244321}">
                <p14:modId xmlns:p14="http://schemas.microsoft.com/office/powerpoint/2010/main" val="1142789368"/>
              </p:ext>
            </p:extLst>
          </p:nvPr>
        </p:nvGraphicFramePr>
        <p:xfrm>
          <a:off x="416362" y="175310"/>
          <a:ext cx="11033760" cy="44045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pic>
        <p:nvPicPr>
          <p:cNvPr id="16" name="Picture 4">
            <a:extLst>
              <a:ext uri="{FF2B5EF4-FFF2-40B4-BE49-F238E27FC236}">
                <a16:creationId xmlns:a16="http://schemas.microsoft.com/office/drawing/2014/main" id="{10EE763E-D5A9-450A-9A36-032D22847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93B7B796-7BF9-4E59-ADFD-37C19E06C13F}"/>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avec flèche 2">
            <a:extLst>
              <a:ext uri="{FF2B5EF4-FFF2-40B4-BE49-F238E27FC236}">
                <a16:creationId xmlns:a16="http://schemas.microsoft.com/office/drawing/2014/main" id="{4C50C619-1E0B-4D67-B76F-0A79C9B24D56}"/>
              </a:ext>
            </a:extLst>
          </p:cNvPr>
          <p:cNvCxnSpPr>
            <a:cxnSpLocks/>
          </p:cNvCxnSpPr>
          <p:nvPr/>
        </p:nvCxnSpPr>
        <p:spPr>
          <a:xfrm flipV="1">
            <a:off x="6461229" y="2671484"/>
            <a:ext cx="3232964" cy="703880"/>
          </a:xfrm>
          <a:prstGeom prst="curvedConnector3">
            <a:avLst>
              <a:gd name="adj1" fmla="val 50000"/>
            </a:avLst>
          </a:prstGeom>
          <a:ln w="158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Bulle narrative : rectangle à coins arrondis 25">
            <a:extLst>
              <a:ext uri="{FF2B5EF4-FFF2-40B4-BE49-F238E27FC236}">
                <a16:creationId xmlns:a16="http://schemas.microsoft.com/office/drawing/2014/main" id="{37B91109-B819-45FF-9792-7E2D12A333D7}"/>
              </a:ext>
            </a:extLst>
          </p:cNvPr>
          <p:cNvSpPr/>
          <p:nvPr/>
        </p:nvSpPr>
        <p:spPr>
          <a:xfrm rot="162890">
            <a:off x="6953902" y="804676"/>
            <a:ext cx="1105544" cy="876262"/>
          </a:xfrm>
          <a:prstGeom prst="wedgeRoundRectCallou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t>Hop</a:t>
            </a:r>
          </a:p>
        </p:txBody>
      </p:sp>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8">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9">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31" name="Rectangle 30">
            <a:extLst>
              <a:ext uri="{FF2B5EF4-FFF2-40B4-BE49-F238E27FC236}">
                <a16:creationId xmlns:a16="http://schemas.microsoft.com/office/drawing/2014/main" id="{074FCE0C-5560-4120-A07C-1BBD1E2D61FD}"/>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31">
            <a:extLst>
              <a:ext uri="{FF2B5EF4-FFF2-40B4-BE49-F238E27FC236}">
                <a16:creationId xmlns:a16="http://schemas.microsoft.com/office/drawing/2014/main" id="{BF86968E-BDD8-49B8-9B9C-FDDBCF055927}"/>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34" name="Rectangle 33">
            <a:extLst>
              <a:ext uri="{FF2B5EF4-FFF2-40B4-BE49-F238E27FC236}">
                <a16:creationId xmlns:a16="http://schemas.microsoft.com/office/drawing/2014/main" id="{C7767B17-5C5B-4228-9AE8-3A21E5DAB82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3" name="Graphique 32">
            <a:extLst>
              <a:ext uri="{FF2B5EF4-FFF2-40B4-BE49-F238E27FC236}">
                <a16:creationId xmlns:a16="http://schemas.microsoft.com/office/drawing/2014/main" id="{7E1F49C2-7763-4E19-935B-B1CF70FEE9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544540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783D1E52-1511-4762-A6E7-B78334FD4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228" y="2415307"/>
            <a:ext cx="1592319" cy="1592319"/>
          </a:xfrm>
          <a:prstGeom prst="rect">
            <a:avLst/>
          </a:prstGeom>
          <a:solidFill>
            <a:schemeClr val="bg1"/>
          </a:solidFill>
          <a:ln w="76200">
            <a:solidFill>
              <a:schemeClr val="bg1"/>
            </a:solidFill>
          </a:ln>
        </p:spPr>
      </p:pic>
      <p:pic>
        <p:nvPicPr>
          <p:cNvPr id="27" name="Picture 2">
            <a:extLst>
              <a:ext uri="{FF2B5EF4-FFF2-40B4-BE49-F238E27FC236}">
                <a16:creationId xmlns:a16="http://schemas.microsoft.com/office/drawing/2014/main" id="{D3058E6C-CB2B-4DE2-883C-8FF0D598C57B}"/>
              </a:ext>
            </a:extLst>
          </p:cNvPr>
          <p:cNvPicPr>
            <a:picLocks noChangeAspect="1" noChangeArrowheads="1"/>
          </p:cNvPicPr>
          <p:nvPr/>
        </p:nvPicPr>
        <p:blipFill>
          <a:blip r:embed="rId5">
            <a:alphaModFix amt="71000"/>
            <a:extLst>
              <a:ext uri="{28A0092B-C50C-407E-A947-70E740481C1C}">
                <a14:useLocalDpi xmlns:a14="http://schemas.microsoft.com/office/drawing/2010/main" val="0"/>
              </a:ext>
            </a:extLst>
          </a:blip>
          <a:srcRect/>
          <a:stretch>
            <a:fillRect/>
          </a:stretch>
        </p:blipFill>
        <p:spPr bwMode="auto">
          <a:xfrm>
            <a:off x="10570684" y="2922342"/>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E0FBCF6A-0BFC-4A21-A9A1-B5220EB03A3E}"/>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10059356" y="3211466"/>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94069067-7032-41FF-8F18-09AB2219385F}"/>
              </a:ext>
            </a:extLst>
          </p:cNvPr>
          <p:cNvPicPr>
            <a:picLocks noChangeAspect="1" noChangeArrowheads="1"/>
          </p:cNvPicPr>
          <p:nvPr/>
        </p:nvPicPr>
        <p:blipFill>
          <a:blip r:embed="rId7">
            <a:alphaModFix amt="71000"/>
            <a:extLst>
              <a:ext uri="{28A0092B-C50C-407E-A947-70E740481C1C}">
                <a14:useLocalDpi xmlns:a14="http://schemas.microsoft.com/office/drawing/2010/main" val="0"/>
              </a:ext>
            </a:extLst>
          </a:blip>
          <a:srcRect/>
          <a:stretch>
            <a:fillRect/>
          </a:stretch>
        </p:blipFill>
        <p:spPr bwMode="auto">
          <a:xfrm>
            <a:off x="9961308" y="2611884"/>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Espace réservé du contenu 2">
            <a:extLst>
              <a:ext uri="{FF2B5EF4-FFF2-40B4-BE49-F238E27FC236}">
                <a16:creationId xmlns:a16="http://schemas.microsoft.com/office/drawing/2014/main" id="{B1449A4C-32A8-4654-897F-9FF1644D1F93}"/>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71078DE1-3FA0-4B16-810D-722592805724}"/>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7B1B25E-8B13-4C44-B1BB-6A42B410F3EA}"/>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Rectangle 22">
            <a:extLst>
              <a:ext uri="{FF2B5EF4-FFF2-40B4-BE49-F238E27FC236}">
                <a16:creationId xmlns:a16="http://schemas.microsoft.com/office/drawing/2014/main" id="{3DC17C73-0421-4E0D-A3BC-038DA29CA86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0" name="Graphique 19">
            <a:extLst>
              <a:ext uri="{FF2B5EF4-FFF2-40B4-BE49-F238E27FC236}">
                <a16:creationId xmlns:a16="http://schemas.microsoft.com/office/drawing/2014/main" id="{2E802A72-B98D-4D68-9DD2-CF22EA168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46521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2" name="ZoneTexte 21">
            <a:extLst>
              <a:ext uri="{FF2B5EF4-FFF2-40B4-BE49-F238E27FC236}">
                <a16:creationId xmlns:a16="http://schemas.microsoft.com/office/drawing/2014/main" id="{012DA82F-5EDA-43B6-A52A-07ECC4C04DD4}"/>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2056" name="Picture 8">
            <a:extLst>
              <a:ext uri="{FF2B5EF4-FFF2-40B4-BE49-F238E27FC236}">
                <a16:creationId xmlns:a16="http://schemas.microsoft.com/office/drawing/2014/main" id="{4C3C32E3-D8E8-4834-87B8-7D6D5EC37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CFB8B4A-4471-41D4-99EB-17AC25702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463" y="2250658"/>
            <a:ext cx="1598368" cy="1598368"/>
          </a:xfrm>
          <a:prstGeom prst="rect">
            <a:avLst/>
          </a:prstGeom>
          <a:solidFill>
            <a:schemeClr val="bg1"/>
          </a:solidFill>
          <a:ln w="76200">
            <a:solidFill>
              <a:schemeClr val="bg1"/>
            </a:solidFill>
          </a:ln>
        </p:spPr>
      </p:pic>
      <p:pic>
        <p:nvPicPr>
          <p:cNvPr id="25" name="Picture 2">
            <a:extLst>
              <a:ext uri="{FF2B5EF4-FFF2-40B4-BE49-F238E27FC236}">
                <a16:creationId xmlns:a16="http://schemas.microsoft.com/office/drawing/2014/main" id="{0DD288D9-A446-4C5E-9AAE-1BA3C6AFE49A}"/>
              </a:ext>
            </a:extLst>
          </p:cNvPr>
          <p:cNvPicPr>
            <a:picLocks noChangeAspect="1" noChangeArrowheads="1"/>
          </p:cNvPicPr>
          <p:nvPr/>
        </p:nvPicPr>
        <p:blipFill>
          <a:blip r:embed="rId5">
            <a:alphaModFix amt="80000"/>
            <a:extLst>
              <a:ext uri="{28A0092B-C50C-407E-A947-70E740481C1C}">
                <a14:useLocalDpi xmlns:a14="http://schemas.microsoft.com/office/drawing/2010/main" val="0"/>
              </a:ext>
            </a:extLst>
          </a:blip>
          <a:srcRect/>
          <a:stretch>
            <a:fillRect/>
          </a:stretch>
        </p:blipFill>
        <p:spPr bwMode="auto">
          <a:xfrm>
            <a:off x="9503855" y="2766958"/>
            <a:ext cx="619632" cy="61963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A05EB7A-9CFA-4ABA-8EE9-56745C6385C0}"/>
              </a:ext>
            </a:extLst>
          </p:cNvPr>
          <p:cNvPicPr>
            <a:picLocks noChangeAspect="1" noChangeArrowheads="1"/>
          </p:cNvPicPr>
          <p:nvPr/>
        </p:nvPicPr>
        <p:blipFill>
          <a:blip r:embed="rId6">
            <a:alphaModFix amt="71000"/>
            <a:extLst>
              <a:ext uri="{28A0092B-C50C-407E-A947-70E740481C1C}">
                <a14:useLocalDpi xmlns:a14="http://schemas.microsoft.com/office/drawing/2010/main" val="0"/>
              </a:ext>
            </a:extLst>
          </a:blip>
          <a:srcRect/>
          <a:stretch>
            <a:fillRect/>
          </a:stretch>
        </p:blipFill>
        <p:spPr bwMode="auto">
          <a:xfrm>
            <a:off x="8992527" y="3056082"/>
            <a:ext cx="437694" cy="43769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2A0A9E27-4720-4A1B-A41A-7080CB70C9FC}"/>
              </a:ext>
            </a:extLst>
          </p:cNvPr>
          <p:cNvPicPr>
            <a:picLocks noChangeAspect="1" noChangeArrowheads="1"/>
          </p:cNvPicPr>
          <p:nvPr/>
        </p:nvPicPr>
        <p:blipFill>
          <a:blip r:embed="rId7">
            <a:alphaModFix amt="64000"/>
            <a:extLst>
              <a:ext uri="{28A0092B-C50C-407E-A947-70E740481C1C}">
                <a14:useLocalDpi xmlns:a14="http://schemas.microsoft.com/office/drawing/2010/main" val="0"/>
              </a:ext>
            </a:extLst>
          </a:blip>
          <a:srcRect/>
          <a:stretch>
            <a:fillRect/>
          </a:stretch>
        </p:blipFill>
        <p:spPr bwMode="auto">
          <a:xfrm>
            <a:off x="8894479" y="2456500"/>
            <a:ext cx="619632" cy="619632"/>
          </a:xfrm>
          <a:prstGeom prst="rect">
            <a:avLst/>
          </a:prstGeom>
          <a:noFill/>
          <a:ln w="88900" cap="sq">
            <a:noFill/>
            <a:miter lim="800000"/>
          </a:ln>
          <a:effectLst>
            <a:outerShdw blurRad="55000" dist="18000" dir="5400000" algn="tl" rotWithShape="0">
              <a:srgbClr val="000000">
                <a:alpha val="26000"/>
              </a:srgbClr>
            </a:outerShdw>
          </a:effectLst>
          <a:scene3d>
            <a:camera prst="orthographicFront"/>
            <a:lightRig rig="twoPt" dir="t">
              <a:rot lat="0" lon="0" rev="7200000"/>
            </a:lightRig>
          </a:scene3d>
          <a:sp3d>
            <a:bevelT w="25400" h="19050"/>
            <a:contourClr>
              <a:srgbClr val="FFFFFF"/>
            </a:contourClr>
          </a:sp3d>
        </p:spPr>
      </p:pic>
      <p:sp>
        <p:nvSpPr>
          <p:cNvPr id="16" name="Espace réservé du contenu 2">
            <a:extLst>
              <a:ext uri="{FF2B5EF4-FFF2-40B4-BE49-F238E27FC236}">
                <a16:creationId xmlns:a16="http://schemas.microsoft.com/office/drawing/2014/main" id="{E1121508-50C5-4EA2-B052-1E4109F1CE66}"/>
              </a:ext>
            </a:extLst>
          </p:cNvPr>
          <p:cNvSpPr>
            <a:spLocks noGrp="1"/>
          </p:cNvSpPr>
          <p:nvPr>
            <p:ph idx="1"/>
          </p:nvPr>
        </p:nvSpPr>
        <p:spPr>
          <a:xfrm>
            <a:off x="0" y="6657976"/>
            <a:ext cx="7553325" cy="200024"/>
          </a:xfrm>
        </p:spPr>
        <p:txBody>
          <a:bodyPr>
            <a:normAutofit fontScale="32500" lnSpcReduction="20000"/>
          </a:bodyPr>
          <a:lstStyle/>
          <a:p>
            <a:endParaRPr lang="en-US" dirty="0"/>
          </a:p>
        </p:txBody>
      </p:sp>
      <p:sp>
        <p:nvSpPr>
          <p:cNvPr id="18" name="Rectangle 17">
            <a:extLst>
              <a:ext uri="{FF2B5EF4-FFF2-40B4-BE49-F238E27FC236}">
                <a16:creationId xmlns:a16="http://schemas.microsoft.com/office/drawing/2014/main" id="{E9EE019B-16F4-4938-87CD-50CF4092458B}"/>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266AD365-D1E5-4677-AF06-1821BDAA70B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3" name="Rectangle 22">
            <a:extLst>
              <a:ext uri="{FF2B5EF4-FFF2-40B4-BE49-F238E27FC236}">
                <a16:creationId xmlns:a16="http://schemas.microsoft.com/office/drawing/2014/main" id="{292F9AFA-0F01-4B04-9A49-6A9A4171C5D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0" name="Graphique 19">
            <a:extLst>
              <a:ext uri="{FF2B5EF4-FFF2-40B4-BE49-F238E27FC236}">
                <a16:creationId xmlns:a16="http://schemas.microsoft.com/office/drawing/2014/main" id="{0B53F8AD-C448-43DD-BCBE-2B8FC96E3E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853685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D0552CD-2DE0-42AE-BE56-CD5DFA4B7E95}"/>
              </a:ext>
            </a:extLst>
          </p:cNvPr>
          <p:cNvSpPr txBox="1"/>
          <p:nvPr/>
        </p:nvSpPr>
        <p:spPr>
          <a:xfrm>
            <a:off x="449744" y="4469291"/>
            <a:ext cx="3673947" cy="1200329"/>
          </a:xfrm>
          <a:prstGeom prst="rect">
            <a:avLst/>
          </a:prstGeom>
          <a:noFill/>
        </p:spPr>
        <p:txBody>
          <a:bodyPr wrap="square">
            <a:spAutoFit/>
          </a:bodyPr>
          <a:lstStyle/>
          <a:p>
            <a:r>
              <a:rPr lang="en-US" b="0" kern="0" dirty="0">
                <a:solidFill>
                  <a:srgbClr val="000000"/>
                </a:solidFill>
                <a:effectLst/>
                <a:latin typeface="Courier New" panose="02070309020205020404" pitchFamily="49" charset="0"/>
              </a:rPr>
              <a:t> </a:t>
            </a:r>
            <a:r>
              <a:rPr lang="en-US" b="0" kern="0" dirty="0">
                <a:solidFill>
                  <a:srgbClr val="A31515"/>
                </a:solidFill>
                <a:effectLst/>
                <a:latin typeface="Courier New" panose="02070309020205020404" pitchFamily="49" charset="0"/>
              </a:rPr>
              <a:t>"Data scientist girl who cook with a suit in a kitchen, </a:t>
            </a:r>
            <a:r>
              <a:rPr lang="en-US" b="0" kern="0" dirty="0" err="1">
                <a:solidFill>
                  <a:srgbClr val="A31515"/>
                </a:solidFill>
                <a:effectLst/>
                <a:latin typeface="Courier New" panose="02070309020205020404" pitchFamily="49" charset="0"/>
              </a:rPr>
              <a:t>artstation</a:t>
            </a:r>
            <a:r>
              <a:rPr lang="en-US" b="0" kern="0" dirty="0">
                <a:solidFill>
                  <a:srgbClr val="A31515"/>
                </a:solidFill>
                <a:effectLst/>
                <a:latin typeface="Courier New" panose="02070309020205020404" pitchFamily="49" charset="0"/>
              </a:rPr>
              <a:t> concept art"</a:t>
            </a:r>
            <a:endParaRPr lang="en-US" b="0" kern="0" dirty="0">
              <a:solidFill>
                <a:srgbClr val="000000"/>
              </a:solidFill>
              <a:effectLst/>
              <a:latin typeface="Courier New" panose="02070309020205020404" pitchFamily="49" charset="0"/>
            </a:endParaRPr>
          </a:p>
        </p:txBody>
      </p:sp>
      <p:cxnSp>
        <p:nvCxnSpPr>
          <p:cNvPr id="6" name="Connecteur droit 5">
            <a:extLst>
              <a:ext uri="{FF2B5EF4-FFF2-40B4-BE49-F238E27FC236}">
                <a16:creationId xmlns:a16="http://schemas.microsoft.com/office/drawing/2014/main" id="{5CF289A9-DBF2-4008-9603-45E10BB3090F}"/>
              </a:ext>
            </a:extLst>
          </p:cNvPr>
          <p:cNvCxnSpPr>
            <a:cxnSpLocks/>
          </p:cNvCxnSpPr>
          <p:nvPr/>
        </p:nvCxnSpPr>
        <p:spPr>
          <a:xfrm flipV="1">
            <a:off x="4203477" y="488273"/>
            <a:ext cx="0" cy="4362023"/>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83BBF7E-485B-4655-9105-9FB9D90A78FD}"/>
              </a:ext>
            </a:extLst>
          </p:cNvPr>
          <p:cNvCxnSpPr>
            <a:cxnSpLocks/>
          </p:cNvCxnSpPr>
          <p:nvPr/>
        </p:nvCxnSpPr>
        <p:spPr>
          <a:xfrm flipH="1" flipV="1">
            <a:off x="8053232" y="379658"/>
            <a:ext cx="15078" cy="4566385"/>
          </a:xfrm>
          <a:prstGeom prst="line">
            <a:avLst/>
          </a:prstGeom>
          <a:ln w="38100">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B40708E-3EFC-43A5-A1B6-5C98653793CA}"/>
              </a:ext>
            </a:extLst>
          </p:cNvPr>
          <p:cNvSpPr txBox="1"/>
          <p:nvPr/>
        </p:nvSpPr>
        <p:spPr>
          <a:xfrm>
            <a:off x="1082790" y="283911"/>
            <a:ext cx="2130640" cy="584775"/>
          </a:xfrm>
          <a:prstGeom prst="rect">
            <a:avLst/>
          </a:prstGeom>
          <a:noFill/>
          <a:ln>
            <a:noFill/>
          </a:ln>
        </p:spPr>
        <p:txBody>
          <a:bodyPr wrap="square" rtlCol="0">
            <a:spAutoFit/>
          </a:bodyPr>
          <a:lstStyle/>
          <a:p>
            <a:r>
              <a:rPr lang="en-US" sz="3200" dirty="0">
                <a:solidFill>
                  <a:schemeClr val="bg2">
                    <a:lumMod val="25000"/>
                  </a:schemeClr>
                </a:solidFill>
              </a:rPr>
              <a:t>Exploration</a:t>
            </a:r>
          </a:p>
        </p:txBody>
      </p:sp>
      <p:sp>
        <p:nvSpPr>
          <p:cNvPr id="13" name="ZoneTexte 12">
            <a:extLst>
              <a:ext uri="{FF2B5EF4-FFF2-40B4-BE49-F238E27FC236}">
                <a16:creationId xmlns:a16="http://schemas.microsoft.com/office/drawing/2014/main" id="{F0635CB3-AE90-45C5-82C5-CC39DEAFAD23}"/>
              </a:ext>
            </a:extLst>
          </p:cNvPr>
          <p:cNvSpPr txBox="1"/>
          <p:nvPr/>
        </p:nvSpPr>
        <p:spPr>
          <a:xfrm>
            <a:off x="4661177" y="283912"/>
            <a:ext cx="2960702" cy="584775"/>
          </a:xfrm>
          <a:prstGeom prst="rect">
            <a:avLst/>
          </a:prstGeom>
          <a:noFill/>
        </p:spPr>
        <p:txBody>
          <a:bodyPr wrap="square" rtlCol="0">
            <a:spAutoFit/>
          </a:bodyPr>
          <a:lstStyle>
            <a:defPPr>
              <a:defRPr lang="en-ES"/>
            </a:defPPr>
            <a:lvl1pPr>
              <a:defRPr sz="3200"/>
            </a:lvl1pPr>
          </a:lstStyle>
          <a:p>
            <a:r>
              <a:rPr lang="en-US" dirty="0">
                <a:solidFill>
                  <a:schemeClr val="bg2">
                    <a:lumMod val="25000"/>
                  </a:schemeClr>
                </a:solidFill>
              </a:rPr>
              <a:t>Industrialization</a:t>
            </a:r>
          </a:p>
        </p:txBody>
      </p:sp>
      <p:sp>
        <p:nvSpPr>
          <p:cNvPr id="14" name="ZoneTexte 13">
            <a:extLst>
              <a:ext uri="{FF2B5EF4-FFF2-40B4-BE49-F238E27FC236}">
                <a16:creationId xmlns:a16="http://schemas.microsoft.com/office/drawing/2014/main" id="{89CF3B4D-17AA-4145-88AA-769530FAC1AD}"/>
              </a:ext>
            </a:extLst>
          </p:cNvPr>
          <p:cNvSpPr txBox="1"/>
          <p:nvPr/>
        </p:nvSpPr>
        <p:spPr>
          <a:xfrm>
            <a:off x="8338223" y="273814"/>
            <a:ext cx="3668343" cy="584775"/>
          </a:xfrm>
          <a:prstGeom prst="rect">
            <a:avLst/>
          </a:prstGeom>
          <a:noFill/>
        </p:spPr>
        <p:txBody>
          <a:bodyPr wrap="square" rtlCol="0">
            <a:spAutoFit/>
          </a:bodyPr>
          <a:lstStyle/>
          <a:p>
            <a:r>
              <a:rPr lang="en-US" sz="3200" dirty="0">
                <a:solidFill>
                  <a:schemeClr val="bg2">
                    <a:lumMod val="25000"/>
                  </a:schemeClr>
                </a:solidFill>
              </a:rPr>
              <a:t>Deployment &amp; run</a:t>
            </a:r>
          </a:p>
        </p:txBody>
      </p:sp>
      <p:cxnSp>
        <p:nvCxnSpPr>
          <p:cNvPr id="17" name="Connecteur droit 16">
            <a:extLst>
              <a:ext uri="{FF2B5EF4-FFF2-40B4-BE49-F238E27FC236}">
                <a16:creationId xmlns:a16="http://schemas.microsoft.com/office/drawing/2014/main" id="{861C21BF-1048-4A16-A778-2F74B33B3FC7}"/>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E5B06B-EDE7-4459-A299-2A427DB6D3B0}"/>
              </a:ext>
            </a:extLst>
          </p:cNvPr>
          <p:cNvSpPr txBox="1"/>
          <p:nvPr/>
        </p:nvSpPr>
        <p:spPr>
          <a:xfrm>
            <a:off x="4582472" y="5792570"/>
            <a:ext cx="3268472" cy="584775"/>
          </a:xfrm>
          <a:prstGeom prst="rect">
            <a:avLst/>
          </a:prstGeom>
          <a:noFill/>
        </p:spPr>
        <p:txBody>
          <a:bodyPr wrap="square" rtlCol="0">
            <a:spAutoFit/>
          </a:bodyPr>
          <a:lstStyle/>
          <a:p>
            <a:r>
              <a:rPr lang="en-US" sz="3200" dirty="0">
                <a:solidFill>
                  <a:schemeClr val="bg2">
                    <a:lumMod val="25000"/>
                  </a:schemeClr>
                </a:solidFill>
              </a:rPr>
              <a:t>Project timeline</a:t>
            </a:r>
          </a:p>
        </p:txBody>
      </p:sp>
      <p:sp>
        <p:nvSpPr>
          <p:cNvPr id="23" name="Espace réservé du contenu 2">
            <a:extLst>
              <a:ext uri="{FF2B5EF4-FFF2-40B4-BE49-F238E27FC236}">
                <a16:creationId xmlns:a16="http://schemas.microsoft.com/office/drawing/2014/main" id="{18D16979-5E84-41FB-98A6-76352957816B}"/>
              </a:ext>
            </a:extLst>
          </p:cNvPr>
          <p:cNvSpPr>
            <a:spLocks noGrp="1"/>
          </p:cNvSpPr>
          <p:nvPr>
            <p:ph idx="1"/>
          </p:nvPr>
        </p:nvSpPr>
        <p:spPr>
          <a:xfrm>
            <a:off x="0" y="6657976"/>
            <a:ext cx="7553325" cy="200024"/>
          </a:xfrm>
        </p:spPr>
        <p:txBody>
          <a:bodyPr>
            <a:normAutofit fontScale="32500" lnSpcReduction="20000"/>
          </a:bodyPr>
          <a:lstStyle/>
          <a:p>
            <a:endParaRPr lang="en-US" dirty="0"/>
          </a:p>
        </p:txBody>
      </p:sp>
      <p:cxnSp>
        <p:nvCxnSpPr>
          <p:cNvPr id="29" name="Connecteur droit 28">
            <a:extLst>
              <a:ext uri="{FF2B5EF4-FFF2-40B4-BE49-F238E27FC236}">
                <a16:creationId xmlns:a16="http://schemas.microsoft.com/office/drawing/2014/main" id="{D6DC3247-1BDB-4797-914B-7583EDDDB501}"/>
              </a:ext>
            </a:extLst>
          </p:cNvPr>
          <p:cNvCxnSpPr>
            <a:cxnSpLocks/>
          </p:cNvCxnSpPr>
          <p:nvPr/>
        </p:nvCxnSpPr>
        <p:spPr>
          <a:xfrm flipH="1">
            <a:off x="434666" y="5716284"/>
            <a:ext cx="11413724" cy="0"/>
          </a:xfrm>
          <a:prstGeom prst="line">
            <a:avLst/>
          </a:prstGeom>
          <a:ln w="98425">
            <a:solidFill>
              <a:schemeClr val="bg2">
                <a:lumMod val="2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E748EC69-9601-41DC-97A9-CD1162BA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209"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DC3D5B4C-DA34-4C93-845F-6DEDF6873ED6}"/>
              </a:ext>
            </a:extLst>
          </p:cNvPr>
          <p:cNvSpPr txBox="1"/>
          <p:nvPr/>
        </p:nvSpPr>
        <p:spPr>
          <a:xfrm>
            <a:off x="4354131" y="4469291"/>
            <a:ext cx="3664066" cy="923330"/>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"Developer waiter in t-shirt in a restaurant ,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2" name="Picture 6">
            <a:extLst>
              <a:ext uri="{FF2B5EF4-FFF2-40B4-BE49-F238E27FC236}">
                <a16:creationId xmlns:a16="http://schemas.microsoft.com/office/drawing/2014/main" id="{15E80749-47A9-4A16-A068-C99A8D711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34" y="956343"/>
            <a:ext cx="3221520" cy="3221520"/>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F0EB570C-3741-49EF-AC54-AF40D7D7B11A}"/>
              </a:ext>
            </a:extLst>
          </p:cNvPr>
          <p:cNvSpPr txBox="1"/>
          <p:nvPr/>
        </p:nvSpPr>
        <p:spPr>
          <a:xfrm>
            <a:off x="8336255" y="4484378"/>
            <a:ext cx="3437416" cy="923330"/>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t>
            </a:r>
            <a:r>
              <a:rPr lang="en-US" dirty="0">
                <a:solidFill>
                  <a:srgbClr val="A31515"/>
                </a:solidFill>
                <a:latin typeface="Courier New" panose="02070309020205020404" pitchFamily="49" charset="0"/>
              </a:rPr>
              <a:t>M</a:t>
            </a:r>
            <a:r>
              <a:rPr lang="en-US" b="0" dirty="0">
                <a:solidFill>
                  <a:srgbClr val="A31515"/>
                </a:solidFill>
                <a:effectLst/>
                <a:latin typeface="Courier New" panose="02070309020205020404" pitchFamily="49" charset="0"/>
              </a:rPr>
              <a:t>an who washes dishes in a kitchen, </a:t>
            </a:r>
            <a:r>
              <a:rPr lang="en-US" b="0" dirty="0" err="1">
                <a:solidFill>
                  <a:srgbClr val="A31515"/>
                </a:solidFill>
                <a:effectLst/>
                <a:latin typeface="Courier New" panose="02070309020205020404" pitchFamily="49" charset="0"/>
              </a:rPr>
              <a:t>artstation</a:t>
            </a:r>
            <a:r>
              <a:rPr lang="en-US" b="0" dirty="0">
                <a:solidFill>
                  <a:srgbClr val="A31515"/>
                </a:solidFill>
                <a:effectLst/>
                <a:latin typeface="Courier New" panose="02070309020205020404" pitchFamily="49" charset="0"/>
              </a:rPr>
              <a:t> concept art"</a:t>
            </a:r>
            <a:endParaRPr lang="en-US" b="0" dirty="0">
              <a:solidFill>
                <a:srgbClr val="000000"/>
              </a:solidFill>
              <a:effectLst/>
              <a:latin typeface="Courier New" panose="02070309020205020404" pitchFamily="49" charset="0"/>
            </a:endParaRPr>
          </a:p>
        </p:txBody>
      </p:sp>
      <p:pic>
        <p:nvPicPr>
          <p:cNvPr id="34" name="Picture 8">
            <a:extLst>
              <a:ext uri="{FF2B5EF4-FFF2-40B4-BE49-F238E27FC236}">
                <a16:creationId xmlns:a16="http://schemas.microsoft.com/office/drawing/2014/main" id="{61EBE635-542A-4900-A3B7-473B854C7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8223" y="964473"/>
            <a:ext cx="3213390" cy="3213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1F983-1BDC-47E9-8E90-35048A3C6C6B}"/>
              </a:ext>
            </a:extLst>
          </p:cNvPr>
          <p:cNvSpPr/>
          <p:nvPr/>
        </p:nvSpPr>
        <p:spPr>
          <a:xfrm rot="21076959">
            <a:off x="937268" y="1509617"/>
            <a:ext cx="10530483" cy="3158675"/>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1) Organize your teams to work in silo !</a:t>
            </a:r>
          </a:p>
        </p:txBody>
      </p:sp>
      <p:sp>
        <p:nvSpPr>
          <p:cNvPr id="22" name="Rectangle 21">
            <a:extLst>
              <a:ext uri="{FF2B5EF4-FFF2-40B4-BE49-F238E27FC236}">
                <a16:creationId xmlns:a16="http://schemas.microsoft.com/office/drawing/2014/main" id="{2211D3FB-2D54-49FB-AFA1-6FCEC234CCA8}"/>
              </a:ext>
            </a:extLst>
          </p:cNvPr>
          <p:cNvSpPr/>
          <p:nvPr/>
        </p:nvSpPr>
        <p:spPr>
          <a:xfrm>
            <a:off x="4669" y="-71950"/>
            <a:ext cx="42999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8E173EB9-3130-41E0-B544-6DDD5D81FBC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fail</a:t>
            </a:r>
          </a:p>
        </p:txBody>
      </p:sp>
      <p:sp>
        <p:nvSpPr>
          <p:cNvPr id="27" name="Rectangle 26">
            <a:extLst>
              <a:ext uri="{FF2B5EF4-FFF2-40B4-BE49-F238E27FC236}">
                <a16:creationId xmlns:a16="http://schemas.microsoft.com/office/drawing/2014/main" id="{7A967CC2-36EF-4E38-9603-18538FBEA139}"/>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5" name="Graphique 24">
            <a:extLst>
              <a:ext uri="{FF2B5EF4-FFF2-40B4-BE49-F238E27FC236}">
                <a16:creationId xmlns:a16="http://schemas.microsoft.com/office/drawing/2014/main" id="{1060B2DF-7127-4A03-8A58-28BE61D911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624245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accent6">
                    <a:lumMod val="75000"/>
                  </a:schemeClr>
                </a:solidFill>
              </a:rPr>
              <a:t>Production architecture constraints </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accent2">
                    <a:lumMod val="50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E1914EF8-6F3D-44E6-8CE0-974DC49CD84D}"/>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9A38EAFC-BF27-46FA-AEC4-38BFC8CCAC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5185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99638" y="3715876"/>
            <a:ext cx="4444209" cy="885671"/>
          </a:xfrm>
        </p:spPr>
        <p:txBody>
          <a:bodyPr>
            <a:noAutofit/>
          </a:bodyPr>
          <a:lstStyle/>
          <a:p>
            <a:pPr algn="ctr"/>
            <a:r>
              <a:rPr lang="en-US" sz="6600" dirty="0">
                <a:solidFill>
                  <a:schemeClr val="bg2">
                    <a:lumMod val="10000"/>
                  </a:schemeClr>
                </a:solidFill>
              </a:rPr>
              <a:t>2) Come with wrong ingredients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Picture 2">
            <a:extLst>
              <a:ext uri="{FF2B5EF4-FFF2-40B4-BE49-F238E27FC236}">
                <a16:creationId xmlns:a16="http://schemas.microsoft.com/office/drawing/2014/main" id="{C50AEFE5-C231-4AB2-8875-F6B67E0F6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79" y="69406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9903085-7FC5-47F4-A0F4-5B0D14961838}"/>
              </a:ext>
            </a:extLst>
          </p:cNvPr>
          <p:cNvSpPr txBox="1"/>
          <p:nvPr/>
        </p:nvSpPr>
        <p:spPr>
          <a:xfrm>
            <a:off x="5711379" y="5738508"/>
            <a:ext cx="6172200"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"a man carrying a big bag"</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09D983DC-7C7A-4039-A64A-6F6A87FC3D1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1AFF7AA0-3B42-4F69-B077-2EA2090A93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017442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124" name="Picture 4">
            <a:extLst>
              <a:ext uri="{FF2B5EF4-FFF2-40B4-BE49-F238E27FC236}">
                <a16:creationId xmlns:a16="http://schemas.microsoft.com/office/drawing/2014/main" id="{1CF6D9B3-3938-4C86-ABE0-5A3D1DB90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86" y="73101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E9A95C3C-ACD8-4CD7-8B43-50621C8DE122}"/>
              </a:ext>
            </a:extLst>
          </p:cNvPr>
          <p:cNvSpPr txBox="1"/>
          <p:nvPr/>
        </p:nvSpPr>
        <p:spPr>
          <a:xfrm>
            <a:off x="6455013" y="5722835"/>
            <a:ext cx="4757273"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"set table with glass plates and cutlery on a table"</a:t>
            </a:r>
            <a:endParaRPr lang="en-US" b="0" dirty="0">
              <a:solidFill>
                <a:srgbClr val="000000"/>
              </a:solidFill>
              <a:effectLst/>
              <a:latin typeface="Courier New" panose="02070309020205020404" pitchFamily="49" charset="0"/>
            </a:endParaRPr>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548921" y="3715876"/>
            <a:ext cx="3963210" cy="885671"/>
          </a:xfrm>
        </p:spPr>
        <p:txBody>
          <a:bodyPr>
            <a:noAutofit/>
          </a:bodyPr>
          <a:lstStyle/>
          <a:p>
            <a:pPr algn="ctr"/>
            <a:r>
              <a:rPr lang="en-US" sz="6600" dirty="0">
                <a:solidFill>
                  <a:schemeClr val="bg2">
                    <a:lumMod val="10000"/>
                  </a:schemeClr>
                </a:solidFill>
              </a:rPr>
              <a:t>3) Forget customer needs</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8" name="ZoneTexte 7">
            <a:extLst>
              <a:ext uri="{FF2B5EF4-FFF2-40B4-BE49-F238E27FC236}">
                <a16:creationId xmlns:a16="http://schemas.microsoft.com/office/drawing/2014/main" id="{D5A9C4FD-6715-4AF9-BF25-E4253D9FA498}"/>
              </a:ext>
            </a:extLst>
          </p:cNvPr>
          <p:cNvSpPr txBox="1"/>
          <p:nvPr/>
        </p:nvSpPr>
        <p:spPr>
          <a:xfrm>
            <a:off x="7360419" y="1046405"/>
            <a:ext cx="2870792" cy="461665"/>
          </a:xfrm>
          <a:prstGeom prst="rect">
            <a:avLst/>
          </a:prstGeom>
          <a:solidFill>
            <a:schemeClr val="bg2"/>
          </a:solidFill>
        </p:spPr>
        <p:txBody>
          <a:bodyPr wrap="square">
            <a:spAutoFit/>
          </a:bodyPr>
          <a:lstStyle/>
          <a:p>
            <a:pPr algn="ctr"/>
            <a:r>
              <a:rPr lang="en-US" sz="2400" dirty="0">
                <a:solidFill>
                  <a:schemeClr val="accent4">
                    <a:lumMod val="50000"/>
                  </a:schemeClr>
                </a:solidFill>
              </a:rPr>
              <a:t>At the pizzeria</a:t>
            </a:r>
            <a:endParaRPr lang="fr-FR" sz="2400"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52CC3419-68E7-44DE-9DEB-AE9291E3272A}"/>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6248953F-1F9C-4047-990A-9FABB4C548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147234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0" y="-71950"/>
            <a:ext cx="3026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85083" y="2986164"/>
            <a:ext cx="3963210" cy="885671"/>
          </a:xfrm>
        </p:spPr>
        <p:txBody>
          <a:bodyPr>
            <a:noAutofit/>
          </a:bodyPr>
          <a:lstStyle/>
          <a:p>
            <a:pPr algn="ctr"/>
            <a:r>
              <a:rPr lang="en-US" sz="40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94160" y="227368"/>
            <a:ext cx="2660192"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Recipes to fail</a:t>
            </a:r>
          </a:p>
        </p:txBody>
      </p:sp>
      <p:pic>
        <p:nvPicPr>
          <p:cNvPr id="12" name="Picture 6">
            <a:extLst>
              <a:ext uri="{FF2B5EF4-FFF2-40B4-BE49-F238E27FC236}">
                <a16:creationId xmlns:a16="http://schemas.microsoft.com/office/drawing/2014/main" id="{F134C9FC-3971-450B-B079-0E2007E54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7336"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91F4DFC6-456E-4A3E-B22C-F2B22B4BF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680" y="1431941"/>
            <a:ext cx="4152005" cy="4152005"/>
          </a:xfrm>
          <a:prstGeom prst="rect">
            <a:avLst/>
          </a:prstGeom>
          <a:noFill/>
          <a:extLst>
            <a:ext uri="{909E8E84-426E-40DD-AFC4-6F175D3DCCD1}">
              <a14:hiddenFill xmlns:a14="http://schemas.microsoft.com/office/drawing/2010/main">
                <a:solidFill>
                  <a:srgbClr val="FFFFFF"/>
                </a:solidFill>
              </a14:hiddenFill>
            </a:ext>
          </a:extLst>
        </p:spPr>
      </p:pic>
      <p:sp>
        <p:nvSpPr>
          <p:cNvPr id="14" name="Ellipse 13">
            <a:extLst>
              <a:ext uri="{FF2B5EF4-FFF2-40B4-BE49-F238E27FC236}">
                <a16:creationId xmlns:a16="http://schemas.microsoft.com/office/drawing/2014/main" id="{BDB5FA01-C8D0-4F0C-B2DF-217C17130EC3}"/>
              </a:ext>
            </a:extLst>
          </p:cNvPr>
          <p:cNvSpPr/>
          <p:nvPr/>
        </p:nvSpPr>
        <p:spPr>
          <a:xfrm>
            <a:off x="7834993" y="1629140"/>
            <a:ext cx="3969921" cy="381789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Deep Learning</a:t>
            </a:r>
          </a:p>
        </p:txBody>
      </p:sp>
      <p:sp>
        <p:nvSpPr>
          <p:cNvPr id="15" name="Ellipse 14">
            <a:extLst>
              <a:ext uri="{FF2B5EF4-FFF2-40B4-BE49-F238E27FC236}">
                <a16:creationId xmlns:a16="http://schemas.microsoft.com/office/drawing/2014/main" id="{D67C94E2-F4D1-4EEA-82DC-77FC1D9D3227}"/>
              </a:ext>
            </a:extLst>
          </p:cNvPr>
          <p:cNvSpPr/>
          <p:nvPr/>
        </p:nvSpPr>
        <p:spPr>
          <a:xfrm>
            <a:off x="4580615" y="2772541"/>
            <a:ext cx="1724977" cy="1580226"/>
          </a:xfrm>
          <a:prstGeom prst="ellipse">
            <a:avLst/>
          </a:prstGeom>
          <a:solidFill>
            <a:srgbClr val="0070C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 </a:t>
            </a:r>
            <a:r>
              <a:rPr lang="en-US" sz="2000" dirty="0" err="1"/>
              <a:t>classique</a:t>
            </a:r>
            <a:endParaRPr lang="en-US" sz="2800" dirty="0"/>
          </a:p>
        </p:txBody>
      </p:sp>
      <p:sp>
        <p:nvSpPr>
          <p:cNvPr id="16" name="Flèche : droite 15">
            <a:extLst>
              <a:ext uri="{FF2B5EF4-FFF2-40B4-BE49-F238E27FC236}">
                <a16:creationId xmlns:a16="http://schemas.microsoft.com/office/drawing/2014/main" id="{7B097F60-9CD2-4849-B552-5BC44A88FC2F}"/>
              </a:ext>
            </a:extLst>
          </p:cNvPr>
          <p:cNvSpPr/>
          <p:nvPr/>
        </p:nvSpPr>
        <p:spPr>
          <a:xfrm>
            <a:off x="5256424" y="262615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Flèche : droite 16">
            <a:extLst>
              <a:ext uri="{FF2B5EF4-FFF2-40B4-BE49-F238E27FC236}">
                <a16:creationId xmlns:a16="http://schemas.microsoft.com/office/drawing/2014/main" id="{FFED17B3-3A47-4BC1-86FB-E0F024057A3D}"/>
              </a:ext>
            </a:extLst>
          </p:cNvPr>
          <p:cNvSpPr/>
          <p:nvPr/>
        </p:nvSpPr>
        <p:spPr>
          <a:xfrm rot="3902026">
            <a:off x="6118913" y="326419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Flèche : droite 17">
            <a:extLst>
              <a:ext uri="{FF2B5EF4-FFF2-40B4-BE49-F238E27FC236}">
                <a16:creationId xmlns:a16="http://schemas.microsoft.com/office/drawing/2014/main" id="{D54445F3-C785-48FD-90BA-65657D1E73EE}"/>
              </a:ext>
            </a:extLst>
          </p:cNvPr>
          <p:cNvSpPr/>
          <p:nvPr/>
        </p:nvSpPr>
        <p:spPr>
          <a:xfrm rot="8711714">
            <a:off x="5781603" y="406999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9" name="Flèche : droite 18">
            <a:extLst>
              <a:ext uri="{FF2B5EF4-FFF2-40B4-BE49-F238E27FC236}">
                <a16:creationId xmlns:a16="http://schemas.microsoft.com/office/drawing/2014/main" id="{245B065B-B7F3-4C0A-B6C7-BADBD8DBB03B}"/>
              </a:ext>
            </a:extLst>
          </p:cNvPr>
          <p:cNvSpPr/>
          <p:nvPr/>
        </p:nvSpPr>
        <p:spPr>
          <a:xfrm rot="13292990">
            <a:off x="4638897" y="39821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Flèche : droite 19">
            <a:extLst>
              <a:ext uri="{FF2B5EF4-FFF2-40B4-BE49-F238E27FC236}">
                <a16:creationId xmlns:a16="http://schemas.microsoft.com/office/drawing/2014/main" id="{FE0D5316-5F24-4FAC-949D-863CC7A50968}"/>
              </a:ext>
            </a:extLst>
          </p:cNvPr>
          <p:cNvSpPr/>
          <p:nvPr/>
        </p:nvSpPr>
        <p:spPr>
          <a:xfrm rot="16942636">
            <a:off x="4457389" y="311475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Flèche : droite 20">
            <a:extLst>
              <a:ext uri="{FF2B5EF4-FFF2-40B4-BE49-F238E27FC236}">
                <a16:creationId xmlns:a16="http://schemas.microsoft.com/office/drawing/2014/main" id="{B9DC2F68-D23E-4894-A37F-50A155436442}"/>
              </a:ext>
            </a:extLst>
          </p:cNvPr>
          <p:cNvSpPr/>
          <p:nvPr/>
        </p:nvSpPr>
        <p:spPr>
          <a:xfrm rot="13292990">
            <a:off x="8573961" y="494645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Flèche : droite 21">
            <a:extLst>
              <a:ext uri="{FF2B5EF4-FFF2-40B4-BE49-F238E27FC236}">
                <a16:creationId xmlns:a16="http://schemas.microsoft.com/office/drawing/2014/main" id="{337005A5-92FF-4043-8F1F-A7167B549B32}"/>
              </a:ext>
            </a:extLst>
          </p:cNvPr>
          <p:cNvSpPr/>
          <p:nvPr/>
        </p:nvSpPr>
        <p:spPr>
          <a:xfrm rot="16942636">
            <a:off x="7763021" y="281453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Flèche : droite 22">
            <a:extLst>
              <a:ext uri="{FF2B5EF4-FFF2-40B4-BE49-F238E27FC236}">
                <a16:creationId xmlns:a16="http://schemas.microsoft.com/office/drawing/2014/main" id="{D2756D29-1AB4-425F-99C4-50CB43BBF809}"/>
              </a:ext>
            </a:extLst>
          </p:cNvPr>
          <p:cNvSpPr/>
          <p:nvPr/>
        </p:nvSpPr>
        <p:spPr>
          <a:xfrm>
            <a:off x="9656369" y="149659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Flèche : droite 23">
            <a:extLst>
              <a:ext uri="{FF2B5EF4-FFF2-40B4-BE49-F238E27FC236}">
                <a16:creationId xmlns:a16="http://schemas.microsoft.com/office/drawing/2014/main" id="{F1194C97-1ED9-4C0D-A111-65860B519E3E}"/>
              </a:ext>
            </a:extLst>
          </p:cNvPr>
          <p:cNvSpPr/>
          <p:nvPr/>
        </p:nvSpPr>
        <p:spPr>
          <a:xfrm rot="3902026">
            <a:off x="11428961" y="2484189"/>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Flèche : droite 24">
            <a:extLst>
              <a:ext uri="{FF2B5EF4-FFF2-40B4-BE49-F238E27FC236}">
                <a16:creationId xmlns:a16="http://schemas.microsoft.com/office/drawing/2014/main" id="{3984ED99-3BCB-49FB-94E3-C9F2C4FF3FDC}"/>
              </a:ext>
            </a:extLst>
          </p:cNvPr>
          <p:cNvSpPr/>
          <p:nvPr/>
        </p:nvSpPr>
        <p:spPr>
          <a:xfrm rot="8711714">
            <a:off x="11206421" y="458186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7A4DEF8E-9C31-447C-B3A5-FFC66A0FD1DB}"/>
              </a:ext>
            </a:extLst>
          </p:cNvPr>
          <p:cNvSpPr txBox="1"/>
          <p:nvPr/>
        </p:nvSpPr>
        <p:spPr>
          <a:xfrm>
            <a:off x="3282221" y="5714295"/>
            <a:ext cx="3778822"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"bottle of beer with a pig on the label"</a:t>
            </a:r>
            <a:endParaRPr lang="en-US" b="0" dirty="0">
              <a:solidFill>
                <a:srgbClr val="000000"/>
              </a:solidFill>
              <a:effectLst/>
              <a:latin typeface="Courier New" panose="02070309020205020404" pitchFamily="49" charset="0"/>
            </a:endParaRPr>
          </a:p>
        </p:txBody>
      </p:sp>
      <p:sp>
        <p:nvSpPr>
          <p:cNvPr id="27" name="ZoneTexte 26">
            <a:extLst>
              <a:ext uri="{FF2B5EF4-FFF2-40B4-BE49-F238E27FC236}">
                <a16:creationId xmlns:a16="http://schemas.microsoft.com/office/drawing/2014/main" id="{8BEC58D0-2052-46D0-A2B1-91102848342C}"/>
              </a:ext>
            </a:extLst>
          </p:cNvPr>
          <p:cNvSpPr txBox="1"/>
          <p:nvPr/>
        </p:nvSpPr>
        <p:spPr>
          <a:xfrm>
            <a:off x="7926606" y="5617722"/>
            <a:ext cx="388565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"bottle of champagne gold"</a:t>
            </a:r>
            <a:endParaRPr lang="en-US" b="0" dirty="0">
              <a:solidFill>
                <a:srgbClr val="000000"/>
              </a:solidFill>
              <a:effectLst/>
              <a:latin typeface="Courier New" panose="02070309020205020404" pitchFamily="49" charset="0"/>
            </a:endParaRPr>
          </a:p>
        </p:txBody>
      </p:sp>
      <p:sp>
        <p:nvSpPr>
          <p:cNvPr id="28" name="Rectangle 27">
            <a:extLst>
              <a:ext uri="{FF2B5EF4-FFF2-40B4-BE49-F238E27FC236}">
                <a16:creationId xmlns:a16="http://schemas.microsoft.com/office/drawing/2014/main" id="{C2E2A208-AC32-425C-860A-449B981B435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9" name="Graphique 28">
            <a:extLst>
              <a:ext uri="{FF2B5EF4-FFF2-40B4-BE49-F238E27FC236}">
                <a16:creationId xmlns:a16="http://schemas.microsoft.com/office/drawing/2014/main" id="{5AC289FA-3C69-47A3-8CD8-9BD5FBFDE0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47660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71" y="-71950"/>
            <a:ext cx="2675117"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404310" y="2745352"/>
            <a:ext cx="3302138" cy="885671"/>
          </a:xfrm>
        </p:spPr>
        <p:txBody>
          <a:bodyPr>
            <a:noAutofit/>
          </a:bodyPr>
          <a:lstStyle/>
          <a:p>
            <a:pPr algn="ctr"/>
            <a:r>
              <a:rPr lang="en-US" sz="3200" dirty="0">
                <a:solidFill>
                  <a:schemeClr val="bg2">
                    <a:lumMod val="10000"/>
                  </a:schemeClr>
                </a:solidFill>
              </a:rPr>
              <a:t>4) Use Deep Learning Everywhere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81299" y="253010"/>
            <a:ext cx="2336637" cy="1250931"/>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Recipes to fail</a:t>
            </a:r>
          </a:p>
        </p:txBody>
      </p:sp>
      <p:pic>
        <p:nvPicPr>
          <p:cNvPr id="28" name="Picture 5">
            <a:extLst>
              <a:ext uri="{FF2B5EF4-FFF2-40B4-BE49-F238E27FC236}">
                <a16:creationId xmlns:a16="http://schemas.microsoft.com/office/drawing/2014/main" id="{737A6B2C-765B-4F23-9DCD-7DCF7D6A3AFA}"/>
              </a:ext>
            </a:extLst>
          </p:cNvPr>
          <p:cNvPicPr>
            <a:picLocks noChangeAspect="1"/>
          </p:cNvPicPr>
          <p:nvPr/>
        </p:nvPicPr>
        <p:blipFill>
          <a:blip r:embed="rId3"/>
          <a:stretch>
            <a:fillRect/>
          </a:stretch>
        </p:blipFill>
        <p:spPr>
          <a:xfrm>
            <a:off x="8708602" y="2527630"/>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10">
            <a:extLst>
              <a:ext uri="{FF2B5EF4-FFF2-40B4-BE49-F238E27FC236}">
                <a16:creationId xmlns:a16="http://schemas.microsoft.com/office/drawing/2014/main" id="{3F86239D-EB1D-4895-9DFB-5AED00952388}"/>
              </a:ext>
            </a:extLst>
          </p:cNvPr>
          <p:cNvPicPr>
            <a:picLocks noChangeAspect="1"/>
          </p:cNvPicPr>
          <p:nvPr/>
        </p:nvPicPr>
        <p:blipFill>
          <a:blip r:embed="rId4"/>
          <a:stretch>
            <a:fillRect/>
          </a:stretch>
        </p:blipFill>
        <p:spPr>
          <a:xfrm>
            <a:off x="10602382" y="3038100"/>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3">
            <a:extLst>
              <a:ext uri="{FF2B5EF4-FFF2-40B4-BE49-F238E27FC236}">
                <a16:creationId xmlns:a16="http://schemas.microsoft.com/office/drawing/2014/main" id="{4BD7B0CB-2359-4964-9BE5-0A55A6ED97FC}"/>
              </a:ext>
            </a:extLst>
          </p:cNvPr>
          <p:cNvPicPr>
            <a:picLocks noChangeAspect="1"/>
          </p:cNvPicPr>
          <p:nvPr/>
        </p:nvPicPr>
        <p:blipFill>
          <a:blip r:embed="rId5"/>
          <a:stretch>
            <a:fillRect/>
          </a:stretch>
        </p:blipFill>
        <p:spPr>
          <a:xfrm>
            <a:off x="8708602" y="661040"/>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5">
            <a:extLst>
              <a:ext uri="{FF2B5EF4-FFF2-40B4-BE49-F238E27FC236}">
                <a16:creationId xmlns:a16="http://schemas.microsoft.com/office/drawing/2014/main" id="{EEE82540-B6FB-4C0B-90B7-557598102964}"/>
              </a:ext>
            </a:extLst>
          </p:cNvPr>
          <p:cNvPicPr>
            <a:picLocks noChangeAspect="1"/>
          </p:cNvPicPr>
          <p:nvPr/>
        </p:nvPicPr>
        <p:blipFill>
          <a:blip r:embed="rId6"/>
          <a:stretch>
            <a:fillRect/>
          </a:stretch>
        </p:blipFill>
        <p:spPr>
          <a:xfrm>
            <a:off x="10702528" y="723773"/>
            <a:ext cx="1380564" cy="1236152"/>
          </a:xfrm>
          <a:prstGeom prst="rect">
            <a:avLst/>
          </a:prstGeom>
        </p:spPr>
      </p:pic>
      <p:sp>
        <p:nvSpPr>
          <p:cNvPr id="32" name="Arrow: Right 38">
            <a:extLst>
              <a:ext uri="{FF2B5EF4-FFF2-40B4-BE49-F238E27FC236}">
                <a16:creationId xmlns:a16="http://schemas.microsoft.com/office/drawing/2014/main" id="{BD56ED47-74EE-4983-A58F-4DB15DC70AD5}"/>
              </a:ext>
            </a:extLst>
          </p:cNvPr>
          <p:cNvSpPr/>
          <p:nvPr/>
        </p:nvSpPr>
        <p:spPr>
          <a:xfrm>
            <a:off x="9875161" y="3286477"/>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5">
            <a:extLst>
              <a:ext uri="{FF2B5EF4-FFF2-40B4-BE49-F238E27FC236}">
                <a16:creationId xmlns:a16="http://schemas.microsoft.com/office/drawing/2014/main" id="{8089B197-49BB-4112-9FAC-4FD64F375DE5}"/>
              </a:ext>
            </a:extLst>
          </p:cNvPr>
          <p:cNvSpPr/>
          <p:nvPr/>
        </p:nvSpPr>
        <p:spPr>
          <a:xfrm>
            <a:off x="9949586" y="1036236"/>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42">
            <a:extLst>
              <a:ext uri="{FF2B5EF4-FFF2-40B4-BE49-F238E27FC236}">
                <a16:creationId xmlns:a16="http://schemas.microsoft.com/office/drawing/2014/main" id="{C4C46D74-B02F-4758-954D-DC5137B9F856}"/>
              </a:ext>
            </a:extLst>
          </p:cNvPr>
          <p:cNvSpPr txBox="1"/>
          <p:nvPr/>
        </p:nvSpPr>
        <p:spPr>
          <a:xfrm>
            <a:off x="9820322" y="3390401"/>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35" name="TextBox 22">
            <a:extLst>
              <a:ext uri="{FF2B5EF4-FFF2-40B4-BE49-F238E27FC236}">
                <a16:creationId xmlns:a16="http://schemas.microsoft.com/office/drawing/2014/main" id="{E3636667-7618-4C16-A3CA-4B4B6C78C25C}"/>
              </a:ext>
            </a:extLst>
          </p:cNvPr>
          <p:cNvSpPr txBox="1"/>
          <p:nvPr/>
        </p:nvSpPr>
        <p:spPr>
          <a:xfrm>
            <a:off x="9903711" y="1176020"/>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pic>
        <p:nvPicPr>
          <p:cNvPr id="41" name="Picture 5">
            <a:extLst>
              <a:ext uri="{FF2B5EF4-FFF2-40B4-BE49-F238E27FC236}">
                <a16:creationId xmlns:a16="http://schemas.microsoft.com/office/drawing/2014/main" id="{F16AF4D3-D62A-4BCD-B5FE-422B182B2F92}"/>
              </a:ext>
            </a:extLst>
          </p:cNvPr>
          <p:cNvPicPr>
            <a:picLocks noChangeAspect="1"/>
          </p:cNvPicPr>
          <p:nvPr/>
        </p:nvPicPr>
        <p:blipFill>
          <a:blip r:embed="rId3"/>
          <a:stretch>
            <a:fillRect/>
          </a:stretch>
        </p:blipFill>
        <p:spPr>
          <a:xfrm>
            <a:off x="2992364" y="2459936"/>
            <a:ext cx="1390650" cy="1993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Picture 9">
            <a:extLst>
              <a:ext uri="{FF2B5EF4-FFF2-40B4-BE49-F238E27FC236}">
                <a16:creationId xmlns:a16="http://schemas.microsoft.com/office/drawing/2014/main" id="{1CAF6E1B-6934-40BD-B691-89D08F292E84}"/>
              </a:ext>
            </a:extLst>
          </p:cNvPr>
          <p:cNvPicPr>
            <a:picLocks noChangeAspect="1"/>
          </p:cNvPicPr>
          <p:nvPr/>
        </p:nvPicPr>
        <p:blipFill>
          <a:blip r:embed="rId7"/>
          <a:stretch>
            <a:fillRect/>
          </a:stretch>
        </p:blipFill>
        <p:spPr>
          <a:xfrm>
            <a:off x="4705676" y="2907191"/>
            <a:ext cx="1613648" cy="1112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10">
            <a:extLst>
              <a:ext uri="{FF2B5EF4-FFF2-40B4-BE49-F238E27FC236}">
                <a16:creationId xmlns:a16="http://schemas.microsoft.com/office/drawing/2014/main" id="{036195D1-9E77-448B-B543-A590F7C6CD8D}"/>
              </a:ext>
            </a:extLst>
          </p:cNvPr>
          <p:cNvPicPr>
            <a:picLocks noChangeAspect="1"/>
          </p:cNvPicPr>
          <p:nvPr/>
        </p:nvPicPr>
        <p:blipFill>
          <a:blip r:embed="rId4"/>
          <a:stretch>
            <a:fillRect/>
          </a:stretch>
        </p:blipFill>
        <p:spPr>
          <a:xfrm>
            <a:off x="6593921" y="2966227"/>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3">
            <a:extLst>
              <a:ext uri="{FF2B5EF4-FFF2-40B4-BE49-F238E27FC236}">
                <a16:creationId xmlns:a16="http://schemas.microsoft.com/office/drawing/2014/main" id="{7437E50D-417C-44BE-BE49-CBFB949FB08C}"/>
              </a:ext>
            </a:extLst>
          </p:cNvPr>
          <p:cNvPicPr>
            <a:picLocks noChangeAspect="1"/>
          </p:cNvPicPr>
          <p:nvPr/>
        </p:nvPicPr>
        <p:blipFill>
          <a:blip r:embed="rId5"/>
          <a:stretch>
            <a:fillRect/>
          </a:stretch>
        </p:blipFill>
        <p:spPr>
          <a:xfrm>
            <a:off x="2992364" y="616184"/>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5">
            <a:extLst>
              <a:ext uri="{FF2B5EF4-FFF2-40B4-BE49-F238E27FC236}">
                <a16:creationId xmlns:a16="http://schemas.microsoft.com/office/drawing/2014/main" id="{7AC4578B-E257-4AEF-94C4-A968FDD2DE82}"/>
              </a:ext>
            </a:extLst>
          </p:cNvPr>
          <p:cNvPicPr>
            <a:picLocks noChangeAspect="1"/>
          </p:cNvPicPr>
          <p:nvPr/>
        </p:nvPicPr>
        <p:blipFill>
          <a:blip r:embed="rId6"/>
          <a:stretch>
            <a:fillRect/>
          </a:stretch>
        </p:blipFill>
        <p:spPr>
          <a:xfrm>
            <a:off x="6470671" y="678935"/>
            <a:ext cx="1380564" cy="1236152"/>
          </a:xfrm>
          <a:prstGeom prst="rect">
            <a:avLst/>
          </a:prstGeom>
        </p:spPr>
      </p:pic>
      <p:pic>
        <p:nvPicPr>
          <p:cNvPr id="46" name="Picture 3">
            <a:extLst>
              <a:ext uri="{FF2B5EF4-FFF2-40B4-BE49-F238E27FC236}">
                <a16:creationId xmlns:a16="http://schemas.microsoft.com/office/drawing/2014/main" id="{087946B9-9A75-4A50-8309-086E79B80ED0}"/>
              </a:ext>
            </a:extLst>
          </p:cNvPr>
          <p:cNvPicPr>
            <a:picLocks noChangeAspect="1"/>
          </p:cNvPicPr>
          <p:nvPr/>
        </p:nvPicPr>
        <p:blipFill>
          <a:blip r:embed="rId5"/>
          <a:stretch>
            <a:fillRect/>
          </a:stretch>
        </p:blipFill>
        <p:spPr>
          <a:xfrm>
            <a:off x="4785306" y="616182"/>
            <a:ext cx="1488143" cy="1334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Arrow: Right 36">
            <a:extLst>
              <a:ext uri="{FF2B5EF4-FFF2-40B4-BE49-F238E27FC236}">
                <a16:creationId xmlns:a16="http://schemas.microsoft.com/office/drawing/2014/main" id="{F07543A2-2232-4B8E-80BE-9F6508DEB1CD}"/>
              </a:ext>
            </a:extLst>
          </p:cNvPr>
          <p:cNvSpPr/>
          <p:nvPr/>
        </p:nvSpPr>
        <p:spPr>
          <a:xfrm>
            <a:off x="6115935" y="100930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38">
            <a:extLst>
              <a:ext uri="{FF2B5EF4-FFF2-40B4-BE49-F238E27FC236}">
                <a16:creationId xmlns:a16="http://schemas.microsoft.com/office/drawing/2014/main" id="{3537CA80-6211-47A5-83BB-260B5EF28C19}"/>
              </a:ext>
            </a:extLst>
          </p:cNvPr>
          <p:cNvSpPr/>
          <p:nvPr/>
        </p:nvSpPr>
        <p:spPr>
          <a:xfrm>
            <a:off x="4158923" y="3218783"/>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39">
            <a:extLst>
              <a:ext uri="{FF2B5EF4-FFF2-40B4-BE49-F238E27FC236}">
                <a16:creationId xmlns:a16="http://schemas.microsoft.com/office/drawing/2014/main" id="{B33A32D2-76AB-47D7-885F-E2AD671FB991}"/>
              </a:ext>
            </a:extLst>
          </p:cNvPr>
          <p:cNvSpPr/>
          <p:nvPr/>
        </p:nvSpPr>
        <p:spPr>
          <a:xfrm>
            <a:off x="6167016" y="321878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35">
            <a:extLst>
              <a:ext uri="{FF2B5EF4-FFF2-40B4-BE49-F238E27FC236}">
                <a16:creationId xmlns:a16="http://schemas.microsoft.com/office/drawing/2014/main" id="{A5E585CD-A996-4989-88BC-0A79821465CF}"/>
              </a:ext>
            </a:extLst>
          </p:cNvPr>
          <p:cNvSpPr/>
          <p:nvPr/>
        </p:nvSpPr>
        <p:spPr>
          <a:xfrm>
            <a:off x="4233348" y="991380"/>
            <a:ext cx="716055" cy="503704"/>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42">
            <a:extLst>
              <a:ext uri="{FF2B5EF4-FFF2-40B4-BE49-F238E27FC236}">
                <a16:creationId xmlns:a16="http://schemas.microsoft.com/office/drawing/2014/main" id="{4A91CBE6-D1CD-4F57-B343-B16C011192D4}"/>
              </a:ext>
            </a:extLst>
          </p:cNvPr>
          <p:cNvSpPr txBox="1"/>
          <p:nvPr/>
        </p:nvSpPr>
        <p:spPr>
          <a:xfrm>
            <a:off x="4104084" y="3322707"/>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2" name="TextBox 43">
            <a:extLst>
              <a:ext uri="{FF2B5EF4-FFF2-40B4-BE49-F238E27FC236}">
                <a16:creationId xmlns:a16="http://schemas.microsoft.com/office/drawing/2014/main" id="{B53CF71C-279B-465B-9AD7-F009666227D3}"/>
              </a:ext>
            </a:extLst>
          </p:cNvPr>
          <p:cNvSpPr txBox="1"/>
          <p:nvPr/>
        </p:nvSpPr>
        <p:spPr>
          <a:xfrm>
            <a:off x="6114418" y="3340637"/>
            <a:ext cx="70765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sp>
        <p:nvSpPr>
          <p:cNvPr id="53" name="TextBox 22">
            <a:extLst>
              <a:ext uri="{FF2B5EF4-FFF2-40B4-BE49-F238E27FC236}">
                <a16:creationId xmlns:a16="http://schemas.microsoft.com/office/drawing/2014/main" id="{DD335B4D-50C2-427B-BD94-49484BD1E9CA}"/>
              </a:ext>
            </a:extLst>
          </p:cNvPr>
          <p:cNvSpPr txBox="1"/>
          <p:nvPr/>
        </p:nvSpPr>
        <p:spPr>
          <a:xfrm>
            <a:off x="4187473" y="113116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sp>
        <p:nvSpPr>
          <p:cNvPr id="54" name="TextBox 23">
            <a:extLst>
              <a:ext uri="{FF2B5EF4-FFF2-40B4-BE49-F238E27FC236}">
                <a16:creationId xmlns:a16="http://schemas.microsoft.com/office/drawing/2014/main" id="{0929B322-3B6A-42F1-A494-02FA68CC73D7}"/>
              </a:ext>
            </a:extLst>
          </p:cNvPr>
          <p:cNvSpPr txBox="1"/>
          <p:nvPr/>
        </p:nvSpPr>
        <p:spPr>
          <a:xfrm>
            <a:off x="6063336" y="1122199"/>
            <a:ext cx="1666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Rotation</a:t>
            </a:r>
          </a:p>
        </p:txBody>
      </p:sp>
      <p:pic>
        <p:nvPicPr>
          <p:cNvPr id="55" name="Picture 4">
            <a:extLst>
              <a:ext uri="{FF2B5EF4-FFF2-40B4-BE49-F238E27FC236}">
                <a16:creationId xmlns:a16="http://schemas.microsoft.com/office/drawing/2014/main" id="{75DCFFF3-3A3E-49F5-A1B4-F8A1A5FB5B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361762" y="5300977"/>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Picture 4">
            <a:extLst>
              <a:ext uri="{FF2B5EF4-FFF2-40B4-BE49-F238E27FC236}">
                <a16:creationId xmlns:a16="http://schemas.microsoft.com/office/drawing/2014/main" id="{496297E7-B458-4360-B593-A361CE8D91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910" y="5366860"/>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Arrow: Right 38">
            <a:extLst>
              <a:ext uri="{FF2B5EF4-FFF2-40B4-BE49-F238E27FC236}">
                <a16:creationId xmlns:a16="http://schemas.microsoft.com/office/drawing/2014/main" id="{4DF1527C-3898-4180-94C1-D4E740DBA8CD}"/>
              </a:ext>
            </a:extLst>
          </p:cNvPr>
          <p:cNvSpPr/>
          <p:nvPr/>
        </p:nvSpPr>
        <p:spPr>
          <a:xfrm>
            <a:off x="4280768" y="5392184"/>
            <a:ext cx="716055" cy="45888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42">
            <a:extLst>
              <a:ext uri="{FF2B5EF4-FFF2-40B4-BE49-F238E27FC236}">
                <a16:creationId xmlns:a16="http://schemas.microsoft.com/office/drawing/2014/main" id="{894EE73A-E34F-4D78-A62F-FBBD6172FCBC}"/>
              </a:ext>
            </a:extLst>
          </p:cNvPr>
          <p:cNvSpPr txBox="1"/>
          <p:nvPr/>
        </p:nvSpPr>
        <p:spPr>
          <a:xfrm>
            <a:off x="4225929" y="5496108"/>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Orientation</a:t>
            </a:r>
          </a:p>
        </p:txBody>
      </p:sp>
      <p:pic>
        <p:nvPicPr>
          <p:cNvPr id="59" name="Picture 4">
            <a:extLst>
              <a:ext uri="{FF2B5EF4-FFF2-40B4-BE49-F238E27FC236}">
                <a16:creationId xmlns:a16="http://schemas.microsoft.com/office/drawing/2014/main" id="{4AC50396-6AE7-41F6-91C6-0955D85B8C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9131766" y="5318045"/>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4">
            <a:extLst>
              <a:ext uri="{FF2B5EF4-FFF2-40B4-BE49-F238E27FC236}">
                <a16:creationId xmlns:a16="http://schemas.microsoft.com/office/drawing/2014/main" id="{59F87AA9-7157-4711-B342-CDD264A181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1914" y="5383928"/>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1" name="Arrow: Right 38">
            <a:extLst>
              <a:ext uri="{FF2B5EF4-FFF2-40B4-BE49-F238E27FC236}">
                <a16:creationId xmlns:a16="http://schemas.microsoft.com/office/drawing/2014/main" id="{0B866D4B-8B04-49BF-AACD-E5DE8ED260DA}"/>
              </a:ext>
            </a:extLst>
          </p:cNvPr>
          <p:cNvSpPr/>
          <p:nvPr/>
        </p:nvSpPr>
        <p:spPr>
          <a:xfrm>
            <a:off x="9899852" y="5409252"/>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42">
            <a:extLst>
              <a:ext uri="{FF2B5EF4-FFF2-40B4-BE49-F238E27FC236}">
                <a16:creationId xmlns:a16="http://schemas.microsoft.com/office/drawing/2014/main" id="{D729BD6E-FE68-4251-8642-5DDB8835382E}"/>
              </a:ext>
            </a:extLst>
          </p:cNvPr>
          <p:cNvSpPr txBox="1"/>
          <p:nvPr/>
        </p:nvSpPr>
        <p:spPr>
          <a:xfrm>
            <a:off x="9845013" y="5513176"/>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Homography</a:t>
            </a:r>
          </a:p>
        </p:txBody>
      </p:sp>
      <p:sp>
        <p:nvSpPr>
          <p:cNvPr id="63" name="ZoneTexte 62">
            <a:extLst>
              <a:ext uri="{FF2B5EF4-FFF2-40B4-BE49-F238E27FC236}">
                <a16:creationId xmlns:a16="http://schemas.microsoft.com/office/drawing/2014/main" id="{6D757A96-3AE0-4C34-B8D1-EC2D05898945}"/>
              </a:ext>
            </a:extLst>
          </p:cNvPr>
          <p:cNvSpPr txBox="1"/>
          <p:nvPr/>
        </p:nvSpPr>
        <p:spPr>
          <a:xfrm>
            <a:off x="4121253" y="790702"/>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4" name="ZoneTexte 63">
            <a:extLst>
              <a:ext uri="{FF2B5EF4-FFF2-40B4-BE49-F238E27FC236}">
                <a16:creationId xmlns:a16="http://schemas.microsoft.com/office/drawing/2014/main" id="{1713748F-4062-42DA-8476-DD1F59173194}"/>
              </a:ext>
            </a:extLst>
          </p:cNvPr>
          <p:cNvSpPr txBox="1"/>
          <p:nvPr/>
        </p:nvSpPr>
        <p:spPr>
          <a:xfrm>
            <a:off x="5737597" y="8035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5" name="ZoneTexte 64">
            <a:extLst>
              <a:ext uri="{FF2B5EF4-FFF2-40B4-BE49-F238E27FC236}">
                <a16:creationId xmlns:a16="http://schemas.microsoft.com/office/drawing/2014/main" id="{B07D186E-2429-4BA3-986F-6D431180F533}"/>
              </a:ext>
            </a:extLst>
          </p:cNvPr>
          <p:cNvSpPr txBox="1"/>
          <p:nvPr/>
        </p:nvSpPr>
        <p:spPr>
          <a:xfrm>
            <a:off x="4025027" y="3014085"/>
            <a:ext cx="716054"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effectLst/>
                <a:highlight>
                  <a:srgbClr val="FFFF00"/>
                </a:highlight>
                <a:latin typeface="+mn-lt"/>
                <a:ea typeface="+mn-ea"/>
                <a:cs typeface="+mn-cs"/>
              </a:rPr>
              <a:t>4 Go</a:t>
            </a:r>
            <a:endParaRPr lang="en-US" sz="1800" b="1" u="none" strike="noStrike" kern="1200">
              <a:effectLst/>
              <a:highlight>
                <a:srgbClr val="FFFF00"/>
              </a:highlight>
              <a:latin typeface="+mn-lt"/>
              <a:ea typeface="+mn-ea"/>
              <a:cs typeface="+mn-cs"/>
            </a:endParaRPr>
          </a:p>
        </p:txBody>
      </p:sp>
      <p:sp>
        <p:nvSpPr>
          <p:cNvPr id="66" name="ZoneTexte 65">
            <a:extLst>
              <a:ext uri="{FF2B5EF4-FFF2-40B4-BE49-F238E27FC236}">
                <a16:creationId xmlns:a16="http://schemas.microsoft.com/office/drawing/2014/main" id="{09548EAE-427E-4A0A-BA0A-2A71121AA1C9}"/>
              </a:ext>
            </a:extLst>
          </p:cNvPr>
          <p:cNvSpPr txBox="1"/>
          <p:nvPr/>
        </p:nvSpPr>
        <p:spPr>
          <a:xfrm>
            <a:off x="5804184" y="300910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7" name="ZoneTexte 66">
            <a:extLst>
              <a:ext uri="{FF2B5EF4-FFF2-40B4-BE49-F238E27FC236}">
                <a16:creationId xmlns:a16="http://schemas.microsoft.com/office/drawing/2014/main" id="{FBAD0425-DB15-4E1D-8BDA-0840D93BC89B}"/>
              </a:ext>
            </a:extLst>
          </p:cNvPr>
          <p:cNvSpPr txBox="1"/>
          <p:nvPr/>
        </p:nvSpPr>
        <p:spPr>
          <a:xfrm>
            <a:off x="4022400" y="517717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5,5 </a:t>
            </a:r>
            <a:r>
              <a:rPr lang="en-US" sz="1800" b="1" kern="1200">
                <a:effectLst/>
                <a:highlight>
                  <a:srgbClr val="FFFF00"/>
                </a:highlight>
                <a:latin typeface="+mn-lt"/>
                <a:ea typeface="+mn-ea"/>
                <a:cs typeface="+mn-cs"/>
              </a:rPr>
              <a:t>Go</a:t>
            </a:r>
            <a:endParaRPr lang="en-US" sz="1800" b="1" u="none" strike="noStrike" kern="1200">
              <a:effectLst/>
              <a:highlight>
                <a:srgbClr val="FFFF00"/>
              </a:highlight>
              <a:latin typeface="+mn-lt"/>
              <a:ea typeface="+mn-ea"/>
              <a:cs typeface="+mn-cs"/>
            </a:endParaRPr>
          </a:p>
        </p:txBody>
      </p:sp>
      <p:sp>
        <p:nvSpPr>
          <p:cNvPr id="68" name="ZoneTexte 67">
            <a:extLst>
              <a:ext uri="{FF2B5EF4-FFF2-40B4-BE49-F238E27FC236}">
                <a16:creationId xmlns:a16="http://schemas.microsoft.com/office/drawing/2014/main" id="{F1C261A5-82A7-4A42-9BBE-0586EE70958E}"/>
              </a:ext>
            </a:extLst>
          </p:cNvPr>
          <p:cNvSpPr txBox="1"/>
          <p:nvPr/>
        </p:nvSpPr>
        <p:spPr>
          <a:xfrm>
            <a:off x="4234032" y="1319645"/>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69" name="ZoneTexte 68">
            <a:extLst>
              <a:ext uri="{FF2B5EF4-FFF2-40B4-BE49-F238E27FC236}">
                <a16:creationId xmlns:a16="http://schemas.microsoft.com/office/drawing/2014/main" id="{B8FC1175-6348-44D2-8D5D-4A15E78682AC}"/>
              </a:ext>
            </a:extLst>
          </p:cNvPr>
          <p:cNvSpPr txBox="1"/>
          <p:nvPr/>
        </p:nvSpPr>
        <p:spPr>
          <a:xfrm>
            <a:off x="4199709"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0" name="ZoneTexte 69">
            <a:extLst>
              <a:ext uri="{FF2B5EF4-FFF2-40B4-BE49-F238E27FC236}">
                <a16:creationId xmlns:a16="http://schemas.microsoft.com/office/drawing/2014/main" id="{A47B0467-D464-45CE-B51D-036948833E3F}"/>
              </a:ext>
            </a:extLst>
          </p:cNvPr>
          <p:cNvSpPr txBox="1"/>
          <p:nvPr/>
        </p:nvSpPr>
        <p:spPr>
          <a:xfrm>
            <a:off x="4319605" y="5761516"/>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1 s</a:t>
            </a:r>
            <a:endParaRPr lang="en-US" sz="1800" b="1" u="none" strike="noStrike" kern="1200">
              <a:effectLst/>
              <a:highlight>
                <a:srgbClr val="00FF00"/>
              </a:highlight>
              <a:latin typeface="+mn-lt"/>
              <a:ea typeface="+mn-ea"/>
              <a:cs typeface="+mn-cs"/>
            </a:endParaRPr>
          </a:p>
        </p:txBody>
      </p:sp>
      <p:sp>
        <p:nvSpPr>
          <p:cNvPr id="71" name="ZoneTexte 70">
            <a:extLst>
              <a:ext uri="{FF2B5EF4-FFF2-40B4-BE49-F238E27FC236}">
                <a16:creationId xmlns:a16="http://schemas.microsoft.com/office/drawing/2014/main" id="{48879E95-2BEA-45AB-9D04-7F5D4B16A7AE}"/>
              </a:ext>
            </a:extLst>
          </p:cNvPr>
          <p:cNvSpPr txBox="1"/>
          <p:nvPr/>
        </p:nvSpPr>
        <p:spPr>
          <a:xfrm>
            <a:off x="6099864" y="3556934"/>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2" name="ZoneTexte 71">
            <a:extLst>
              <a:ext uri="{FF2B5EF4-FFF2-40B4-BE49-F238E27FC236}">
                <a16:creationId xmlns:a16="http://schemas.microsoft.com/office/drawing/2014/main" id="{8C13E192-9853-4B72-ACDD-C80BD919CB35}"/>
              </a:ext>
            </a:extLst>
          </p:cNvPr>
          <p:cNvSpPr txBox="1"/>
          <p:nvPr/>
        </p:nvSpPr>
        <p:spPr>
          <a:xfrm>
            <a:off x="6063336" y="1412332"/>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3 s</a:t>
            </a:r>
            <a:endParaRPr lang="en-US" sz="1800" b="1" u="none" strike="noStrike" kern="1200">
              <a:effectLst/>
              <a:highlight>
                <a:srgbClr val="00FF00"/>
              </a:highlight>
              <a:latin typeface="+mn-lt"/>
              <a:ea typeface="+mn-ea"/>
              <a:cs typeface="+mn-cs"/>
            </a:endParaRPr>
          </a:p>
        </p:txBody>
      </p:sp>
      <p:sp>
        <p:nvSpPr>
          <p:cNvPr id="73" name="ZoneTexte 72">
            <a:extLst>
              <a:ext uri="{FF2B5EF4-FFF2-40B4-BE49-F238E27FC236}">
                <a16:creationId xmlns:a16="http://schemas.microsoft.com/office/drawing/2014/main" id="{4D0F5605-BBCE-41B2-92C0-8E9E32C417DD}"/>
              </a:ext>
            </a:extLst>
          </p:cNvPr>
          <p:cNvSpPr txBox="1"/>
          <p:nvPr/>
        </p:nvSpPr>
        <p:spPr>
          <a:xfrm>
            <a:off x="9652053" y="794026"/>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4" name="ZoneTexte 73">
            <a:extLst>
              <a:ext uri="{FF2B5EF4-FFF2-40B4-BE49-F238E27FC236}">
                <a16:creationId xmlns:a16="http://schemas.microsoft.com/office/drawing/2014/main" id="{F3D010C0-7BC3-4393-9054-F1CA16FBB1D4}"/>
              </a:ext>
            </a:extLst>
          </p:cNvPr>
          <p:cNvSpPr txBox="1"/>
          <p:nvPr/>
        </p:nvSpPr>
        <p:spPr>
          <a:xfrm>
            <a:off x="9597570" y="3062303"/>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5" name="ZoneTexte 74">
            <a:extLst>
              <a:ext uri="{FF2B5EF4-FFF2-40B4-BE49-F238E27FC236}">
                <a16:creationId xmlns:a16="http://schemas.microsoft.com/office/drawing/2014/main" id="{93886D3A-9DF6-4FDE-99DA-F34B01E45956}"/>
              </a:ext>
            </a:extLst>
          </p:cNvPr>
          <p:cNvSpPr txBox="1"/>
          <p:nvPr/>
        </p:nvSpPr>
        <p:spPr>
          <a:xfrm>
            <a:off x="9651081" y="5197947"/>
            <a:ext cx="1089383"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FFFF00"/>
                </a:highlight>
              </a:rPr>
              <a:t>512 Mo</a:t>
            </a:r>
            <a:endParaRPr lang="en-US" sz="1800" b="1" u="none" strike="noStrike" kern="1200">
              <a:effectLst/>
              <a:highlight>
                <a:srgbClr val="FFFF00"/>
              </a:highlight>
              <a:latin typeface="+mn-lt"/>
              <a:ea typeface="+mn-ea"/>
              <a:cs typeface="+mn-cs"/>
            </a:endParaRPr>
          </a:p>
        </p:txBody>
      </p:sp>
      <p:sp>
        <p:nvSpPr>
          <p:cNvPr id="76" name="ZoneTexte 75">
            <a:extLst>
              <a:ext uri="{FF2B5EF4-FFF2-40B4-BE49-F238E27FC236}">
                <a16:creationId xmlns:a16="http://schemas.microsoft.com/office/drawing/2014/main" id="{8D7F2C27-FD9A-40FC-AAEA-00DEA15A5D9F}"/>
              </a:ext>
            </a:extLst>
          </p:cNvPr>
          <p:cNvSpPr txBox="1"/>
          <p:nvPr/>
        </p:nvSpPr>
        <p:spPr>
          <a:xfrm>
            <a:off x="9880467" y="1434409"/>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7" name="ZoneTexte 76">
            <a:extLst>
              <a:ext uri="{FF2B5EF4-FFF2-40B4-BE49-F238E27FC236}">
                <a16:creationId xmlns:a16="http://schemas.microsoft.com/office/drawing/2014/main" id="{198ABB1A-854B-414B-9807-2BECBD5F4908}"/>
              </a:ext>
            </a:extLst>
          </p:cNvPr>
          <p:cNvSpPr txBox="1"/>
          <p:nvPr/>
        </p:nvSpPr>
        <p:spPr>
          <a:xfrm>
            <a:off x="9823516" y="3620417"/>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8" name="ZoneTexte 77">
            <a:extLst>
              <a:ext uri="{FF2B5EF4-FFF2-40B4-BE49-F238E27FC236}">
                <a16:creationId xmlns:a16="http://schemas.microsoft.com/office/drawing/2014/main" id="{1E2F8CFB-5103-4458-9358-57FE4724744F}"/>
              </a:ext>
            </a:extLst>
          </p:cNvPr>
          <p:cNvSpPr txBox="1"/>
          <p:nvPr/>
        </p:nvSpPr>
        <p:spPr>
          <a:xfrm>
            <a:off x="9880520" y="5735291"/>
            <a:ext cx="905580"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b="1">
                <a:highlight>
                  <a:srgbClr val="00FF00"/>
                </a:highlight>
              </a:rPr>
              <a:t>0,5 s</a:t>
            </a:r>
            <a:endParaRPr lang="en-US" sz="1800" b="1" u="none" strike="noStrike" kern="1200">
              <a:effectLst/>
              <a:highlight>
                <a:srgbClr val="00FF00"/>
              </a:highlight>
              <a:latin typeface="+mn-lt"/>
              <a:ea typeface="+mn-ea"/>
              <a:cs typeface="+mn-cs"/>
            </a:endParaRPr>
          </a:p>
        </p:txBody>
      </p:sp>
      <p:sp>
        <p:nvSpPr>
          <p:cNvPr id="79" name="ZoneTexte 78">
            <a:extLst>
              <a:ext uri="{FF2B5EF4-FFF2-40B4-BE49-F238E27FC236}">
                <a16:creationId xmlns:a16="http://schemas.microsoft.com/office/drawing/2014/main" id="{DECCF742-BBCE-4FBD-A20F-18E040CEFA52}"/>
              </a:ext>
            </a:extLst>
          </p:cNvPr>
          <p:cNvSpPr txBox="1"/>
          <p:nvPr/>
        </p:nvSpPr>
        <p:spPr>
          <a:xfrm>
            <a:off x="776849" y="5495222"/>
            <a:ext cx="916564" cy="276999"/>
          </a:xfrm>
          <a:prstGeom prst="rect">
            <a:avLst/>
          </a:prstGeom>
          <a:noFill/>
        </p:spPr>
        <p:txBody>
          <a:bodyPr wrap="square" rtlCol="0">
            <a:spAutoFit/>
          </a:bodyPr>
          <a:lstStyle/>
          <a:p>
            <a:r>
              <a:rPr lang="en-US" sz="1200"/>
              <a:t>ML + code</a:t>
            </a:r>
          </a:p>
        </p:txBody>
      </p:sp>
      <p:sp>
        <p:nvSpPr>
          <p:cNvPr id="80" name="Arrow: Right 29">
            <a:extLst>
              <a:ext uri="{FF2B5EF4-FFF2-40B4-BE49-F238E27FC236}">
                <a16:creationId xmlns:a16="http://schemas.microsoft.com/office/drawing/2014/main" id="{27893D93-7240-4BA1-82BC-237889A5B2F3}"/>
              </a:ext>
            </a:extLst>
          </p:cNvPr>
          <p:cNvSpPr/>
          <p:nvPr/>
        </p:nvSpPr>
        <p:spPr>
          <a:xfrm>
            <a:off x="148521" y="539083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38">
            <a:extLst>
              <a:ext uri="{FF2B5EF4-FFF2-40B4-BE49-F238E27FC236}">
                <a16:creationId xmlns:a16="http://schemas.microsoft.com/office/drawing/2014/main" id="{9F5C97BB-266A-47E1-83DC-86705F3CA999}"/>
              </a:ext>
            </a:extLst>
          </p:cNvPr>
          <p:cNvSpPr/>
          <p:nvPr/>
        </p:nvSpPr>
        <p:spPr>
          <a:xfrm>
            <a:off x="148521" y="5876252"/>
            <a:ext cx="628328"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a:extLst>
              <a:ext uri="{FF2B5EF4-FFF2-40B4-BE49-F238E27FC236}">
                <a16:creationId xmlns:a16="http://schemas.microsoft.com/office/drawing/2014/main" id="{162359E6-0822-43C7-868B-D1CA84EF4BAF}"/>
              </a:ext>
            </a:extLst>
          </p:cNvPr>
          <p:cNvSpPr txBox="1"/>
          <p:nvPr/>
        </p:nvSpPr>
        <p:spPr>
          <a:xfrm>
            <a:off x="68943" y="5149638"/>
            <a:ext cx="916564" cy="276999"/>
          </a:xfrm>
          <a:prstGeom prst="rect">
            <a:avLst/>
          </a:prstGeom>
          <a:noFill/>
        </p:spPr>
        <p:txBody>
          <a:bodyPr wrap="square" rtlCol="0">
            <a:spAutoFit/>
          </a:bodyPr>
          <a:lstStyle/>
          <a:p>
            <a:r>
              <a:rPr lang="en-US" sz="1200" b="1"/>
              <a:t>Legend :</a:t>
            </a:r>
          </a:p>
        </p:txBody>
      </p:sp>
      <p:sp>
        <p:nvSpPr>
          <p:cNvPr id="83" name="ZoneTexte 82">
            <a:extLst>
              <a:ext uri="{FF2B5EF4-FFF2-40B4-BE49-F238E27FC236}">
                <a16:creationId xmlns:a16="http://schemas.microsoft.com/office/drawing/2014/main" id="{54B45C1E-F347-4001-998D-5785128C286B}"/>
              </a:ext>
            </a:extLst>
          </p:cNvPr>
          <p:cNvSpPr txBox="1"/>
          <p:nvPr/>
        </p:nvSpPr>
        <p:spPr>
          <a:xfrm>
            <a:off x="810067" y="5956831"/>
            <a:ext cx="1105544" cy="276999"/>
          </a:xfrm>
          <a:prstGeom prst="rect">
            <a:avLst/>
          </a:prstGeom>
          <a:noFill/>
        </p:spPr>
        <p:txBody>
          <a:bodyPr wrap="square" rtlCol="0">
            <a:spAutoFit/>
          </a:bodyPr>
          <a:lstStyle/>
          <a:p>
            <a:r>
              <a:rPr lang="en-US" sz="1200"/>
              <a:t>Only code</a:t>
            </a:r>
          </a:p>
        </p:txBody>
      </p:sp>
      <p:sp>
        <p:nvSpPr>
          <p:cNvPr id="84" name="Rectangle 83">
            <a:extLst>
              <a:ext uri="{FF2B5EF4-FFF2-40B4-BE49-F238E27FC236}">
                <a16:creationId xmlns:a16="http://schemas.microsoft.com/office/drawing/2014/main" id="{A8F4DA36-FAC7-4D04-892D-8C00FE24B4C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5" name="Graphique 84">
            <a:extLst>
              <a:ext uri="{FF2B5EF4-FFF2-40B4-BE49-F238E27FC236}">
                <a16:creationId xmlns:a16="http://schemas.microsoft.com/office/drawing/2014/main" id="{7E9F05E8-53E9-492D-8035-330F04CBCC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500500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5) Only use draft “notebook”</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79810" y="246121"/>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Picture 2">
            <a:extLst>
              <a:ext uri="{FF2B5EF4-FFF2-40B4-BE49-F238E27FC236}">
                <a16:creationId xmlns:a16="http://schemas.microsoft.com/office/drawing/2014/main" id="{D20028DB-C975-4452-BA8C-F1BB31B7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77542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D4C18A3B-E881-49C4-AC75-CBF40D4D24FE}"/>
              </a:ext>
            </a:extLst>
          </p:cNvPr>
          <p:cNvSpPr txBox="1"/>
          <p:nvPr/>
        </p:nvSpPr>
        <p:spPr>
          <a:xfrm>
            <a:off x="6681808" y="5652228"/>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"salad buffet in a restaurant"</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EFDDF543-C709-4134-9B44-564215BDC3F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ED475A8F-570A-4BF4-81D8-3C8A337DFB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56572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0" name="ZoneTexte 9">
            <a:extLst>
              <a:ext uri="{FF2B5EF4-FFF2-40B4-BE49-F238E27FC236}">
                <a16:creationId xmlns:a16="http://schemas.microsoft.com/office/drawing/2014/main" id="{B574098F-9CA4-4C91-A48D-A674C218B0EA}"/>
              </a:ext>
            </a:extLst>
          </p:cNvPr>
          <p:cNvSpPr txBox="1"/>
          <p:nvPr/>
        </p:nvSpPr>
        <p:spPr>
          <a:xfrm>
            <a:off x="6096000" y="5654688"/>
            <a:ext cx="5644556"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Bolognese </a:t>
            </a:r>
            <a:r>
              <a:rPr lang="en-US" b="0" dirty="0" err="1">
                <a:solidFill>
                  <a:srgbClr val="A31515"/>
                </a:solidFill>
                <a:effectLst/>
                <a:latin typeface="Courier New" panose="02070309020205020404" pitchFamily="49" charset="0"/>
              </a:rPr>
              <a:t>spagetti</a:t>
            </a:r>
            <a:r>
              <a:rPr lang="en-US" b="0" dirty="0">
                <a:solidFill>
                  <a:srgbClr val="A31515"/>
                </a:solidFill>
                <a:effectLst/>
                <a:latin typeface="Courier New" panose="02070309020205020404" pitchFamily="49" charset="0"/>
              </a:rPr>
              <a:t> plate with cheese</a:t>
            </a:r>
            <a:endParaRPr lang="en-US" b="0" dirty="0">
              <a:solidFill>
                <a:srgbClr val="000000"/>
              </a:solidFill>
              <a:effectLst/>
              <a:latin typeface="Courier New" panose="02070309020205020404" pitchFamily="49" charset="0"/>
            </a:endParaRPr>
          </a:p>
        </p:txBody>
      </p:sp>
      <p:pic>
        <p:nvPicPr>
          <p:cNvPr id="14" name="Picture 4">
            <a:extLst>
              <a:ext uri="{FF2B5EF4-FFF2-40B4-BE49-F238E27FC236}">
                <a16:creationId xmlns:a16="http://schemas.microsoft.com/office/drawing/2014/main" id="{9E7CC765-9C4D-481E-BA38-3ADF053B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77788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C27BD50-097D-4330-A8C3-2ECD5F03C98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5B59A68F-2383-49D4-AC9B-30FBD2DFC9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270134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6600" dirty="0">
                <a:solidFill>
                  <a:schemeClr val="bg2">
                    <a:lumMod val="10000"/>
                  </a:schemeClr>
                </a:solidFill>
              </a:rPr>
              <a:t>6) Messy quality code</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2" name="Image 11">
            <a:extLst>
              <a:ext uri="{FF2B5EF4-FFF2-40B4-BE49-F238E27FC236}">
                <a16:creationId xmlns:a16="http://schemas.microsoft.com/office/drawing/2014/main" id="{B122C81E-C36E-40DB-8CDB-0C711EA6BF3F}"/>
              </a:ext>
            </a:extLst>
          </p:cNvPr>
          <p:cNvPicPr>
            <a:picLocks noChangeAspect="1"/>
          </p:cNvPicPr>
          <p:nvPr/>
        </p:nvPicPr>
        <p:blipFill>
          <a:blip r:embed="rId3"/>
          <a:stretch>
            <a:fillRect/>
          </a:stretch>
        </p:blipFill>
        <p:spPr>
          <a:xfrm>
            <a:off x="5475246" y="0"/>
            <a:ext cx="6680323" cy="6432576"/>
          </a:xfrm>
          <a:prstGeom prst="rect">
            <a:avLst/>
          </a:prstGeom>
        </p:spPr>
      </p:pic>
      <p:sp>
        <p:nvSpPr>
          <p:cNvPr id="8" name="Rectangle 7">
            <a:extLst>
              <a:ext uri="{FF2B5EF4-FFF2-40B4-BE49-F238E27FC236}">
                <a16:creationId xmlns:a16="http://schemas.microsoft.com/office/drawing/2014/main" id="{083C3A78-3273-4AC1-A0B9-4E196AB36E4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 name="Graphique 9">
            <a:extLst>
              <a:ext uri="{FF2B5EF4-FFF2-40B4-BE49-F238E27FC236}">
                <a16:creationId xmlns:a16="http://schemas.microsoft.com/office/drawing/2014/main" id="{4406E129-B209-4C25-9E32-42D93A84EA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897052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7) Split train and production code on different git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8" name="ZoneTexte 7">
            <a:extLst>
              <a:ext uri="{FF2B5EF4-FFF2-40B4-BE49-F238E27FC236}">
                <a16:creationId xmlns:a16="http://schemas.microsoft.com/office/drawing/2014/main" id="{EDE73534-BF9B-427E-8E8F-43991C73356D}"/>
              </a:ext>
            </a:extLst>
          </p:cNvPr>
          <p:cNvSpPr txBox="1"/>
          <p:nvPr/>
        </p:nvSpPr>
        <p:spPr>
          <a:xfrm>
            <a:off x="7549219" y="4004560"/>
            <a:ext cx="27878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"a pinch of salt"</a:t>
            </a:r>
            <a:endParaRPr lang="en-US" b="0" dirty="0">
              <a:solidFill>
                <a:srgbClr val="000000"/>
              </a:solidFill>
              <a:effectLst/>
              <a:latin typeface="Courier New" panose="02070309020205020404" pitchFamily="49" charset="0"/>
            </a:endParaRPr>
          </a:p>
        </p:txBody>
      </p:sp>
      <p:pic>
        <p:nvPicPr>
          <p:cNvPr id="10" name="Picture 4">
            <a:extLst>
              <a:ext uri="{FF2B5EF4-FFF2-40B4-BE49-F238E27FC236}">
                <a16:creationId xmlns:a16="http://schemas.microsoft.com/office/drawing/2014/main" id="{4FF7569D-7132-4CBC-8177-9338C0AB6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49" y="559836"/>
            <a:ext cx="3393235" cy="33932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fficher l’image source">
            <a:extLst>
              <a:ext uri="{FF2B5EF4-FFF2-40B4-BE49-F238E27FC236}">
                <a16:creationId xmlns:a16="http://schemas.microsoft.com/office/drawing/2014/main" id="{7AE197A7-7C5B-4D84-81AD-FE3B00CBAA04}"/>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562315" y="461782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fficher l’image source">
            <a:extLst>
              <a:ext uri="{FF2B5EF4-FFF2-40B4-BE49-F238E27FC236}">
                <a16:creationId xmlns:a16="http://schemas.microsoft.com/office/drawing/2014/main" id="{495FC114-9421-49F4-A613-3090338B3B51}"/>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9251551" y="4593281"/>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fficher l’image source">
            <a:extLst>
              <a:ext uri="{FF2B5EF4-FFF2-40B4-BE49-F238E27FC236}">
                <a16:creationId xmlns:a16="http://schemas.microsoft.com/office/drawing/2014/main" id="{AA6C2404-6922-417A-A21B-DA5CB2E9A07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7662700" y="4574357"/>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fficher l’image source">
            <a:extLst>
              <a:ext uri="{FF2B5EF4-FFF2-40B4-BE49-F238E27FC236}">
                <a16:creationId xmlns:a16="http://schemas.microsoft.com/office/drawing/2014/main" id="{24234631-0A3C-4318-9AB4-DBBD058B54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947350" y="440171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fficher l’image source">
            <a:extLst>
              <a:ext uri="{FF2B5EF4-FFF2-40B4-BE49-F238E27FC236}">
                <a16:creationId xmlns:a16="http://schemas.microsoft.com/office/drawing/2014/main" id="{01F733D3-428A-47A2-926C-383B93A03A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6246087" y="5085436"/>
            <a:ext cx="1191996" cy="6808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source">
            <a:extLst>
              <a:ext uri="{FF2B5EF4-FFF2-40B4-BE49-F238E27FC236}">
                <a16:creationId xmlns:a16="http://schemas.microsoft.com/office/drawing/2014/main" id="{6048527D-3C87-4659-8BFD-CEEDEF9F6FF2}"/>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378948" y="5085436"/>
            <a:ext cx="1319971" cy="7539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fficher l’image source">
            <a:extLst>
              <a:ext uri="{FF2B5EF4-FFF2-40B4-BE49-F238E27FC236}">
                <a16:creationId xmlns:a16="http://schemas.microsoft.com/office/drawing/2014/main" id="{E0F4BDAD-A807-49C8-B633-351F3A968C0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415167" y="5709426"/>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Afficher l’image source">
            <a:extLst>
              <a:ext uri="{FF2B5EF4-FFF2-40B4-BE49-F238E27FC236}">
                <a16:creationId xmlns:a16="http://schemas.microsoft.com/office/drawing/2014/main" id="{D3807D54-9DE0-490A-8A30-0A484D305BE8}"/>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987551" y="3602394"/>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fficher l’image source">
            <a:extLst>
              <a:ext uri="{FF2B5EF4-FFF2-40B4-BE49-F238E27FC236}">
                <a16:creationId xmlns:a16="http://schemas.microsoft.com/office/drawing/2014/main" id="{5E1FF849-ED45-40AC-88A0-D82A4B7D564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5786584" y="3274092"/>
            <a:ext cx="894735" cy="511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fficher l’image source">
            <a:extLst>
              <a:ext uri="{FF2B5EF4-FFF2-40B4-BE49-F238E27FC236}">
                <a16:creationId xmlns:a16="http://schemas.microsoft.com/office/drawing/2014/main" id="{3D16CB25-DCF3-4D81-8BA5-CA4BB31311A5}"/>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10826785" y="2474774"/>
            <a:ext cx="894735" cy="51107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5809782-9B55-43F5-9DC6-75340305D405}"/>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5" name="Graphique 24">
            <a:extLst>
              <a:ext uri="{FF2B5EF4-FFF2-40B4-BE49-F238E27FC236}">
                <a16:creationId xmlns:a16="http://schemas.microsoft.com/office/drawing/2014/main" id="{00AD1585-F74B-49A9-8C9A-2F5A0A0A02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88297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8) Let the data drift happen</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23" name="Picture 4">
            <a:extLst>
              <a:ext uri="{FF2B5EF4-FFF2-40B4-BE49-F238E27FC236}">
                <a16:creationId xmlns:a16="http://schemas.microsoft.com/office/drawing/2014/main" id="{EEC83FC2-189A-43BB-A138-2AF392211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08" y="488055"/>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E6AD770B-EF69-40FD-8AF0-DA8B9C87E331}"/>
              </a:ext>
            </a:extLst>
          </p:cNvPr>
          <p:cNvSpPr txBox="1"/>
          <p:nvPr/>
        </p:nvSpPr>
        <p:spPr>
          <a:xfrm>
            <a:off x="7209184" y="5501294"/>
            <a:ext cx="60960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"cherry on the cake"</a:t>
            </a:r>
            <a:endParaRPr lang="en-US"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95425906-CBD3-4018-870D-37C01B11143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B9A4D442-4D01-4B5D-88DA-CD33B169FD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265944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921E9E-8895-4239-9A4A-337F90CA5E8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Titre 1">
            <a:extLst>
              <a:ext uri="{FF2B5EF4-FFF2-40B4-BE49-F238E27FC236}">
                <a16:creationId xmlns:a16="http://schemas.microsoft.com/office/drawing/2014/main" id="{6CEAF55B-4392-4880-8D05-B59E156579FB}"/>
              </a:ext>
            </a:extLst>
          </p:cNvPr>
          <p:cNvSpPr>
            <a:spLocks noGrp="1"/>
          </p:cNvSpPr>
          <p:nvPr>
            <p:ph type="title"/>
          </p:nvPr>
        </p:nvSpPr>
        <p:spPr>
          <a:xfrm>
            <a:off x="-116378" y="3081214"/>
            <a:ext cx="5555195" cy="2076463"/>
          </a:xfrm>
        </p:spPr>
        <p:txBody>
          <a:bodyPr>
            <a:noAutofit/>
          </a:bodyPr>
          <a:lstStyle/>
          <a:p>
            <a:pPr algn="ctr"/>
            <a:r>
              <a:rPr lang="en-US" sz="5400" dirty="0">
                <a:solidFill>
                  <a:schemeClr val="bg2">
                    <a:lumMod val="10000"/>
                  </a:schemeClr>
                </a:solidFill>
              </a:rPr>
              <a:t>9) Focus on statistics and forget the rest</a:t>
            </a:r>
          </a:p>
        </p:txBody>
      </p:sp>
      <p:sp>
        <p:nvSpPr>
          <p:cNvPr id="6" name="Espace réservé du contenu 2">
            <a:extLst>
              <a:ext uri="{FF2B5EF4-FFF2-40B4-BE49-F238E27FC236}">
                <a16:creationId xmlns:a16="http://schemas.microsoft.com/office/drawing/2014/main" id="{D9877A41-0B61-44C8-AAB7-679E10D49D6C}"/>
              </a:ext>
            </a:extLst>
          </p:cNvPr>
          <p:cNvSpPr>
            <a:spLocks noGrp="1"/>
          </p:cNvSpPr>
          <p:nvPr>
            <p:ph idx="1"/>
          </p:nvPr>
        </p:nvSpPr>
        <p:spPr>
          <a:xfrm>
            <a:off x="0" y="6569015"/>
            <a:ext cx="7553325" cy="288985"/>
          </a:xfrm>
        </p:spPr>
        <p:txBody>
          <a:bodyPr>
            <a:normAutofit fontScale="62500" lnSpcReduction="20000"/>
          </a:bodyPr>
          <a:lstStyle/>
          <a:p>
            <a:endParaRPr lang="en-US" dirty="0"/>
          </a:p>
        </p:txBody>
      </p:sp>
      <p:sp>
        <p:nvSpPr>
          <p:cNvPr id="9" name="Rectangle 8">
            <a:extLst>
              <a:ext uri="{FF2B5EF4-FFF2-40B4-BE49-F238E27FC236}">
                <a16:creationId xmlns:a16="http://schemas.microsoft.com/office/drawing/2014/main" id="{C4A74F02-2C49-4312-89C0-ABC644021788}"/>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pic>
        <p:nvPicPr>
          <p:cNvPr id="10" name="Picture 2">
            <a:extLst>
              <a:ext uri="{FF2B5EF4-FFF2-40B4-BE49-F238E27FC236}">
                <a16:creationId xmlns:a16="http://schemas.microsoft.com/office/drawing/2014/main" id="{286DD26D-8042-4AD0-B002-218289E0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22" y="68687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49B15F4-6ED2-4ADF-A063-97E5C8851112}"/>
              </a:ext>
            </a:extLst>
          </p:cNvPr>
          <p:cNvSpPr txBox="1"/>
          <p:nvPr/>
        </p:nvSpPr>
        <p:spPr>
          <a:xfrm>
            <a:off x="5890385" y="5657252"/>
            <a:ext cx="616267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"one coffee on a table"</a:t>
            </a:r>
            <a:endParaRPr lang="en-US" b="0" dirty="0">
              <a:solidFill>
                <a:srgbClr val="000000"/>
              </a:solidFill>
              <a:effectLst/>
              <a:latin typeface="Courier New" panose="02070309020205020404" pitchFamily="49" charset="0"/>
            </a:endParaRPr>
          </a:p>
        </p:txBody>
      </p:sp>
      <p:sp>
        <p:nvSpPr>
          <p:cNvPr id="13" name="Rectangle 12">
            <a:extLst>
              <a:ext uri="{FF2B5EF4-FFF2-40B4-BE49-F238E27FC236}">
                <a16:creationId xmlns:a16="http://schemas.microsoft.com/office/drawing/2014/main" id="{6BB2DDE3-A4C4-463D-B3B0-DCF519070903}"/>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71E7F05E-AC86-4EBF-9370-1C12DBE089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54303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2">
                    <a:lumMod val="2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bg1">
                    <a:lumMod val="65000"/>
                  </a:schemeClr>
                </a:solidFill>
              </a:rPr>
              <a:t>AXA Lessons Learned in </a:t>
            </a:r>
            <a:r>
              <a:rPr lang="en-US" sz="4400" dirty="0" err="1">
                <a:solidFill>
                  <a:schemeClr val="bg1">
                    <a:lumMod val="65000"/>
                  </a:schemeClr>
                </a:solidFill>
              </a:rPr>
              <a:t>MLOps</a:t>
            </a:r>
            <a:endParaRPr lang="en-US" sz="4400" dirty="0">
              <a:solidFill>
                <a:schemeClr val="bg1">
                  <a:lumMod val="65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bg1">
                    <a:lumMod val="65000"/>
                  </a:schemeClr>
                </a:solidFill>
              </a:rPr>
              <a:t>How to stack the odds in your favor </a:t>
            </a:r>
            <a:r>
              <a:rPr lang="en-US" sz="3200" dirty="0">
                <a:solidFill>
                  <a:schemeClr val="bg1">
                    <a:lumMod val="65000"/>
                  </a:schemeClr>
                </a:solidFill>
              </a:rPr>
              <a:t>?</a:t>
            </a:r>
            <a:endParaRPr lang="fr-FR" sz="3200" dirty="0">
              <a:solidFill>
                <a:schemeClr val="bg1">
                  <a:lumMod val="65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65AA9376-7652-4FFF-A818-9F63F1D63669}"/>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C446B105-5799-4892-BE59-F262C74478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627020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37233A3D-3E5E-44FF-942E-6CD20641CAF0}"/>
              </a:ext>
            </a:extLst>
          </p:cNvPr>
          <p:cNvSpPr txBox="1"/>
          <p:nvPr/>
        </p:nvSpPr>
        <p:spPr>
          <a:xfrm>
            <a:off x="7217768" y="5521259"/>
            <a:ext cx="528761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"invoice made of gold"</a:t>
            </a:r>
            <a:endParaRPr lang="en-US" b="0" dirty="0">
              <a:solidFill>
                <a:srgbClr val="000000"/>
              </a:solidFill>
              <a:effectLst/>
              <a:latin typeface="Courier New" panose="02070309020205020404" pitchFamily="49" charset="0"/>
            </a:endParaRPr>
          </a:p>
        </p:txBody>
      </p:sp>
      <p:pic>
        <p:nvPicPr>
          <p:cNvPr id="5124" name="Picture 4">
            <a:extLst>
              <a:ext uri="{FF2B5EF4-FFF2-40B4-BE49-F238E27FC236}">
                <a16:creationId xmlns:a16="http://schemas.microsoft.com/office/drawing/2014/main" id="{66F7FBB9-9047-4A68-B48A-94D733343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421" y="54498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CCE2607-30CB-421D-91F1-112E45B6B29D}"/>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dirty="0"/>
              <a:t>Recipes to fail</a:t>
            </a:r>
          </a:p>
        </p:txBody>
      </p:sp>
      <p:sp>
        <p:nvSpPr>
          <p:cNvPr id="6" name="Rectangle 5">
            <a:extLst>
              <a:ext uri="{FF2B5EF4-FFF2-40B4-BE49-F238E27FC236}">
                <a16:creationId xmlns:a16="http://schemas.microsoft.com/office/drawing/2014/main" id="{83E79C28-2DB8-43D2-9AFE-7126AD0A398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486DD8F-2E98-448B-B311-3F567BD63064}"/>
              </a:ext>
            </a:extLst>
          </p:cNvPr>
          <p:cNvSpPr/>
          <p:nvPr/>
        </p:nvSpPr>
        <p:spPr>
          <a:xfrm>
            <a:off x="4669" y="-71950"/>
            <a:ext cx="5434149" cy="65690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1">
            <a:extLst>
              <a:ext uri="{FF2B5EF4-FFF2-40B4-BE49-F238E27FC236}">
                <a16:creationId xmlns:a16="http://schemas.microsoft.com/office/drawing/2014/main" id="{C3E86450-D678-422F-A71A-45749D1E8F9E}"/>
              </a:ext>
            </a:extLst>
          </p:cNvPr>
          <p:cNvSpPr txBox="1">
            <a:spLocks/>
          </p:cNvSpPr>
          <p:nvPr/>
        </p:nvSpPr>
        <p:spPr>
          <a:xfrm>
            <a:off x="-116378" y="3081214"/>
            <a:ext cx="5555195" cy="20764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2">
                    <a:lumMod val="10000"/>
                  </a:schemeClr>
                </a:solidFill>
              </a:rPr>
              <a:t>10) Write a big check</a:t>
            </a:r>
          </a:p>
        </p:txBody>
      </p:sp>
      <p:sp>
        <p:nvSpPr>
          <p:cNvPr id="10" name="Rectangle 9">
            <a:extLst>
              <a:ext uri="{FF2B5EF4-FFF2-40B4-BE49-F238E27FC236}">
                <a16:creationId xmlns:a16="http://schemas.microsoft.com/office/drawing/2014/main" id="{BE253017-1C25-43E0-86BB-3CFDF50B3381}"/>
              </a:ext>
            </a:extLst>
          </p:cNvPr>
          <p:cNvSpPr/>
          <p:nvPr/>
        </p:nvSpPr>
        <p:spPr>
          <a:xfrm rot="21076959">
            <a:off x="393257" y="495568"/>
            <a:ext cx="4274538" cy="1445309"/>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Recipes to fail</a:t>
            </a:r>
          </a:p>
        </p:txBody>
      </p:sp>
      <p:sp>
        <p:nvSpPr>
          <p:cNvPr id="12" name="Rectangle 11">
            <a:extLst>
              <a:ext uri="{FF2B5EF4-FFF2-40B4-BE49-F238E27FC236}">
                <a16:creationId xmlns:a16="http://schemas.microsoft.com/office/drawing/2014/main" id="{55EF8FDB-EA7B-4A6F-B02A-E517A12AF56E}"/>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1" name="Graphique 10">
            <a:extLst>
              <a:ext uri="{FF2B5EF4-FFF2-40B4-BE49-F238E27FC236}">
                <a16:creationId xmlns:a16="http://schemas.microsoft.com/office/drawing/2014/main" id="{69FE6A48-EFD8-46AC-A612-C5B864BCE5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240543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B82C4-E6B9-4B3A-8D51-ED97340A8A4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contenu 2">
            <a:extLst>
              <a:ext uri="{FF2B5EF4-FFF2-40B4-BE49-F238E27FC236}">
                <a16:creationId xmlns:a16="http://schemas.microsoft.com/office/drawing/2014/main" id="{62477BED-FC8B-9C47-3442-07FB9E6AE332}"/>
              </a:ext>
            </a:extLst>
          </p:cNvPr>
          <p:cNvSpPr txBox="1">
            <a:spLocks/>
          </p:cNvSpPr>
          <p:nvPr/>
        </p:nvSpPr>
        <p:spPr>
          <a:xfrm>
            <a:off x="1105422" y="1123219"/>
            <a:ext cx="11086578" cy="5353683"/>
          </a:xfrm>
          <a:prstGeom prst="rect">
            <a:avLst/>
          </a:prstGeom>
          <a:noFill/>
        </p:spPr>
        <p:txBody>
          <a:bodyPr vert="horz" lIns="9000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8350" indent="-658350">
              <a:lnSpc>
                <a:spcPct val="100000"/>
              </a:lnSpc>
              <a:spcBef>
                <a:spcPts val="3400"/>
              </a:spcBef>
              <a:buFont typeface="+mj-lt"/>
              <a:buAutoNum type="arabicParenR"/>
            </a:pPr>
            <a:r>
              <a:rPr lang="en-US" sz="4400" dirty="0">
                <a:solidFill>
                  <a:schemeClr val="bg1">
                    <a:lumMod val="65000"/>
                  </a:schemeClr>
                </a:solidFill>
              </a:rPr>
              <a:t>Introduction to AI and Deep Learning</a:t>
            </a:r>
          </a:p>
          <a:p>
            <a:pPr marL="658350" indent="-658350">
              <a:lnSpc>
                <a:spcPct val="100000"/>
              </a:lnSpc>
              <a:spcBef>
                <a:spcPts val="3400"/>
              </a:spcBef>
              <a:buFont typeface="+mj-lt"/>
              <a:buAutoNum type="arabicParenR"/>
            </a:pPr>
            <a:r>
              <a:rPr lang="en-US" sz="4400" dirty="0">
                <a:solidFill>
                  <a:schemeClr val="bg1">
                    <a:lumMod val="65000"/>
                  </a:schemeClr>
                </a:solidFill>
              </a:rPr>
              <a:t>Production architecture constraints</a:t>
            </a:r>
          </a:p>
          <a:p>
            <a:pPr marL="658350" indent="-658350">
              <a:lnSpc>
                <a:spcPct val="100000"/>
              </a:lnSpc>
              <a:spcBef>
                <a:spcPts val="3400"/>
              </a:spcBef>
              <a:buFont typeface="+mj-lt"/>
              <a:buAutoNum type="arabicParenR"/>
            </a:pPr>
            <a:r>
              <a:rPr lang="en-US" sz="4400" dirty="0">
                <a:solidFill>
                  <a:schemeClr val="accent2">
                    <a:lumMod val="50000"/>
                  </a:schemeClr>
                </a:solidFill>
              </a:rPr>
              <a:t>AXA Lessons Learned in </a:t>
            </a:r>
            <a:r>
              <a:rPr lang="en-US" sz="4400" dirty="0" err="1">
                <a:solidFill>
                  <a:schemeClr val="accent2">
                    <a:lumMod val="50000"/>
                  </a:schemeClr>
                </a:solidFill>
              </a:rPr>
              <a:t>MLOps</a:t>
            </a:r>
            <a:endParaRPr lang="en-US" sz="4400" dirty="0">
              <a:solidFill>
                <a:schemeClr val="accent2">
                  <a:lumMod val="50000"/>
                </a:schemeClr>
              </a:solidFill>
            </a:endParaRPr>
          </a:p>
          <a:p>
            <a:pPr marL="1344150" lvl="1" indent="-658350">
              <a:lnSpc>
                <a:spcPct val="100000"/>
              </a:lnSpc>
              <a:spcBef>
                <a:spcPts val="1200"/>
              </a:spcBef>
            </a:pPr>
            <a:r>
              <a:rPr lang="en-US" sz="3600" dirty="0">
                <a:solidFill>
                  <a:schemeClr val="bg1">
                    <a:lumMod val="65000"/>
                  </a:schemeClr>
                </a:solidFill>
              </a:rPr>
              <a:t>Recipes to fail an ML project</a:t>
            </a:r>
          </a:p>
          <a:p>
            <a:pPr marL="1344150" lvl="1" indent="-658350">
              <a:lnSpc>
                <a:spcPct val="100000"/>
              </a:lnSpc>
              <a:spcBef>
                <a:spcPts val="0"/>
              </a:spcBef>
            </a:pPr>
            <a:r>
              <a:rPr lang="en-US" sz="3600" dirty="0">
                <a:solidFill>
                  <a:schemeClr val="accent2">
                    <a:lumMod val="50000"/>
                  </a:schemeClr>
                </a:solidFill>
              </a:rPr>
              <a:t>How to stack the odds in your favor </a:t>
            </a:r>
            <a:r>
              <a:rPr lang="en-US" sz="3200" dirty="0">
                <a:solidFill>
                  <a:schemeClr val="accent2">
                    <a:lumMod val="50000"/>
                  </a:schemeClr>
                </a:solidFill>
              </a:rPr>
              <a:t>?</a:t>
            </a:r>
            <a:endParaRPr lang="fr-FR" sz="3200" dirty="0">
              <a:solidFill>
                <a:schemeClr val="accent2">
                  <a:lumMod val="50000"/>
                </a:schemeClr>
              </a:solidFill>
            </a:endParaRPr>
          </a:p>
        </p:txBody>
      </p:sp>
      <p:sp>
        <p:nvSpPr>
          <p:cNvPr id="5" name="ZoneTexte 4">
            <a:extLst>
              <a:ext uri="{FF2B5EF4-FFF2-40B4-BE49-F238E27FC236}">
                <a16:creationId xmlns:a16="http://schemas.microsoft.com/office/drawing/2014/main" id="{851EF1B1-5977-45D3-9A69-E7ABAE4DB488}"/>
              </a:ext>
            </a:extLst>
          </p:cNvPr>
          <p:cNvSpPr txBox="1"/>
          <p:nvPr/>
        </p:nvSpPr>
        <p:spPr>
          <a:xfrm>
            <a:off x="0" y="0"/>
            <a:ext cx="2650435" cy="584775"/>
          </a:xfrm>
          <a:prstGeom prst="rect">
            <a:avLst/>
          </a:prstGeom>
          <a:solidFill>
            <a:schemeClr val="tx1">
              <a:lumMod val="50000"/>
            </a:schemeClr>
          </a:solidFill>
          <a:ln>
            <a:noFill/>
          </a:ln>
        </p:spPr>
        <p:txBody>
          <a:bodyPr wrap="square" rtlCol="0">
            <a:spAutoFit/>
          </a:bodyPr>
          <a:lstStyle/>
          <a:p>
            <a:r>
              <a:rPr lang="en-US" sz="3200" dirty="0">
                <a:solidFill>
                  <a:schemeClr val="bg1"/>
                </a:solidFill>
              </a:rPr>
              <a:t>Today Agenda</a:t>
            </a:r>
          </a:p>
        </p:txBody>
      </p:sp>
      <p:sp>
        <p:nvSpPr>
          <p:cNvPr id="7" name="Rectangle 6">
            <a:extLst>
              <a:ext uri="{FF2B5EF4-FFF2-40B4-BE49-F238E27FC236}">
                <a16:creationId xmlns:a16="http://schemas.microsoft.com/office/drawing/2014/main" id="{AE4A88E2-AE6E-44E7-973C-11087212AA97}"/>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4164571B-6178-4888-89A1-97A739502E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5749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00984" y="3075155"/>
            <a:ext cx="3079420" cy="518437"/>
          </a:xfrm>
          <a:solidFill>
            <a:schemeClr val="tx1">
              <a:lumMod val="50000"/>
            </a:schemeClr>
          </a:solidFill>
        </p:spPr>
        <p:txBody>
          <a:bodyPr>
            <a:normAutofit fontScale="90000"/>
          </a:bodyPr>
          <a:lstStyle/>
          <a:p>
            <a:r>
              <a:rPr lang="en-US" sz="3200">
                <a:solidFill>
                  <a:schemeClr val="bg1"/>
                </a:solidFill>
              </a:rPr>
              <a:t>Exploration phase</a:t>
            </a:r>
          </a:p>
        </p:txBody>
      </p:sp>
      <p:sp>
        <p:nvSpPr>
          <p:cNvPr id="6" name="Rectangle 5">
            <a:extLst>
              <a:ext uri="{FF2B5EF4-FFF2-40B4-BE49-F238E27FC236}">
                <a16:creationId xmlns:a16="http://schemas.microsoft.com/office/drawing/2014/main" id="{EA981C12-ADBE-4E98-BE00-5765DD22193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0F8FDA-846A-4D76-AC9A-03DB5C6D2E31}"/>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559EE9A9-7DF1-4FAE-AD09-BC5486F560FF}"/>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D348AA0A-33F5-426E-8D86-59127DB35A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712771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8">
            <a:extLst>
              <a:ext uri="{FF2B5EF4-FFF2-40B4-BE49-F238E27FC236}">
                <a16:creationId xmlns:a16="http://schemas.microsoft.com/office/drawing/2014/main" id="{AFF668AE-DD85-4F2B-97B2-C18DB5B4A4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0" t="11033" r="9943" b="57089"/>
          <a:stretch/>
        </p:blipFill>
        <p:spPr bwMode="auto">
          <a:xfrm>
            <a:off x="7593536" y="1185883"/>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CE204F8B-949C-469B-A8D7-DC1CCA2CE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505" y="1294203"/>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zure DevOps Pipelines: Multi-Stage Pipelines">
            <a:extLst>
              <a:ext uri="{FF2B5EF4-FFF2-40B4-BE49-F238E27FC236}">
                <a16:creationId xmlns:a16="http://schemas.microsoft.com/office/drawing/2014/main" id="{F60F3B68-4B0C-4A03-91E9-74B64BEB3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6528" y="929729"/>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eur droit avec flèche 42">
            <a:extLst>
              <a:ext uri="{FF2B5EF4-FFF2-40B4-BE49-F238E27FC236}">
                <a16:creationId xmlns:a16="http://schemas.microsoft.com/office/drawing/2014/main" id="{4B71FF52-53CD-40C1-BEAB-8A7832BE269D}"/>
              </a:ext>
            </a:extLst>
          </p:cNvPr>
          <p:cNvCxnSpPr>
            <a:cxnSpLocks/>
            <a:stCxn id="38" idx="1"/>
            <a:endCxn id="4" idx="3"/>
          </p:cNvCxnSpPr>
          <p:nvPr/>
        </p:nvCxnSpPr>
        <p:spPr>
          <a:xfrm flipH="1">
            <a:off x="4972717" y="1497794"/>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F27E00F2-98DB-4F44-AF60-DA59DFA5CB55}"/>
              </a:ext>
            </a:extLst>
          </p:cNvPr>
          <p:cNvCxnSpPr>
            <a:cxnSpLocks/>
            <a:stCxn id="34" idx="1"/>
            <a:endCxn id="38" idx="3"/>
          </p:cNvCxnSpPr>
          <p:nvPr/>
        </p:nvCxnSpPr>
        <p:spPr>
          <a:xfrm flipH="1">
            <a:off x="6929699" y="1497794"/>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9046BB-A1C1-4F01-9FB2-93BBCF4DF45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9" name="Rectangle 18">
            <a:extLst>
              <a:ext uri="{FF2B5EF4-FFF2-40B4-BE49-F238E27FC236}">
                <a16:creationId xmlns:a16="http://schemas.microsoft.com/office/drawing/2014/main" id="{9D0FDAE7-DA82-4B47-9814-8BC0787CB9A2}"/>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20" name="Graphique 19">
            <a:extLst>
              <a:ext uri="{FF2B5EF4-FFF2-40B4-BE49-F238E27FC236}">
                <a16:creationId xmlns:a16="http://schemas.microsoft.com/office/drawing/2014/main" id="{C4AA4671-FAB6-498B-8B9B-C3BCFD3630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915137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1EBC5C0-68E7-40F4-B425-EF39AA24FCC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35" name="Rectangle 34">
            <a:extLst>
              <a:ext uri="{FF2B5EF4-FFF2-40B4-BE49-F238E27FC236}">
                <a16:creationId xmlns:a16="http://schemas.microsoft.com/office/drawing/2014/main" id="{A08831C0-C546-48A8-850D-341593E074CB}"/>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6" name="Graphique 35">
            <a:extLst>
              <a:ext uri="{FF2B5EF4-FFF2-40B4-BE49-F238E27FC236}">
                <a16:creationId xmlns:a16="http://schemas.microsoft.com/office/drawing/2014/main" id="{31A123F0-3C76-4D56-97CE-39BDAEF43E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35503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Cylindre 107">
            <a:extLst>
              <a:ext uri="{FF2B5EF4-FFF2-40B4-BE49-F238E27FC236}">
                <a16:creationId xmlns:a16="http://schemas.microsoft.com/office/drawing/2014/main" id="{D482D659-5872-4097-A2BB-F55A4B895710}"/>
              </a:ext>
            </a:extLst>
          </p:cNvPr>
          <p:cNvSpPr/>
          <p:nvPr/>
        </p:nvSpPr>
        <p:spPr>
          <a:xfrm>
            <a:off x="459755" y="596127"/>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151" name="Connecteur droit avec flèche 150">
            <a:extLst>
              <a:ext uri="{FF2B5EF4-FFF2-40B4-BE49-F238E27FC236}">
                <a16:creationId xmlns:a16="http://schemas.microsoft.com/office/drawing/2014/main" id="{BDBDB8BC-CD60-4761-807D-405B9FE48555}"/>
              </a:ext>
            </a:extLst>
          </p:cNvPr>
          <p:cNvCxnSpPr>
            <a:cxnSpLocks/>
            <a:stCxn id="108" idx="4"/>
            <a:endCxn id="42" idx="1"/>
          </p:cNvCxnSpPr>
          <p:nvPr/>
        </p:nvCxnSpPr>
        <p:spPr>
          <a:xfrm>
            <a:off x="1291910" y="1032678"/>
            <a:ext cx="1204896" cy="606646"/>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FC12FBE5-00C6-4A14-86AB-78690592E581}"/>
              </a:ext>
            </a:extLst>
          </p:cNvPr>
          <p:cNvPicPr>
            <a:picLocks noChangeAspect="1"/>
          </p:cNvPicPr>
          <p:nvPr/>
        </p:nvPicPr>
        <p:blipFill>
          <a:blip r:embed="rId6"/>
          <a:stretch>
            <a:fillRect/>
          </a:stretch>
        </p:blipFill>
        <p:spPr>
          <a:xfrm>
            <a:off x="622880" y="-20205"/>
            <a:ext cx="531587" cy="436347"/>
          </a:xfrm>
          <a:prstGeom prst="rect">
            <a:avLst/>
          </a:prstGeom>
        </p:spPr>
      </p:pic>
      <p:cxnSp>
        <p:nvCxnSpPr>
          <p:cNvPr id="36" name="Connecteur droit avec flèche 35">
            <a:extLst>
              <a:ext uri="{FF2B5EF4-FFF2-40B4-BE49-F238E27FC236}">
                <a16:creationId xmlns:a16="http://schemas.microsoft.com/office/drawing/2014/main" id="{F00D9DF5-73A2-4E17-9152-2C518F9C7ACD}"/>
              </a:ext>
            </a:extLst>
          </p:cNvPr>
          <p:cNvCxnSpPr>
            <a:cxnSpLocks/>
            <a:stCxn id="3" idx="3"/>
            <a:endCxn id="42" idx="1"/>
          </p:cNvCxnSpPr>
          <p:nvPr/>
        </p:nvCxnSpPr>
        <p:spPr>
          <a:xfrm>
            <a:off x="1154467" y="197969"/>
            <a:ext cx="1342339" cy="1441355"/>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CAE3D9D-B502-4DFF-88FF-93DF65440996}"/>
              </a:ext>
            </a:extLst>
          </p:cNvPr>
          <p:cNvSpPr txBox="1"/>
          <p:nvPr/>
        </p:nvSpPr>
        <p:spPr>
          <a:xfrm>
            <a:off x="581059" y="341115"/>
            <a:ext cx="589546" cy="246221"/>
          </a:xfrm>
          <a:prstGeom prst="rect">
            <a:avLst/>
          </a:prstGeom>
          <a:noFill/>
        </p:spPr>
        <p:txBody>
          <a:bodyPr wrap="square">
            <a:spAutoFit/>
          </a:bodyPr>
          <a:lstStyle/>
          <a:p>
            <a:pPr algn="ctr"/>
            <a:r>
              <a:rPr lang="en-US" sz="1000" dirty="0" err="1">
                <a:solidFill>
                  <a:srgbClr val="000000"/>
                </a:solidFill>
              </a:rPr>
              <a:t>Ecotag</a:t>
            </a:r>
            <a:endParaRPr lang="en-US" sz="1000" dirty="0">
              <a:solidFill>
                <a:srgbClr val="000000"/>
              </a:solidFill>
            </a:endParaRPr>
          </a:p>
        </p:txBody>
      </p:sp>
      <p:pic>
        <p:nvPicPr>
          <p:cNvPr id="39" name="Picture 6">
            <a:extLst>
              <a:ext uri="{FF2B5EF4-FFF2-40B4-BE49-F238E27FC236}">
                <a16:creationId xmlns:a16="http://schemas.microsoft.com/office/drawing/2014/main" id="{A113C048-2646-467B-B7F1-2618F81B75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a:extLst>
              <a:ext uri="{FF2B5EF4-FFF2-40B4-BE49-F238E27FC236}">
                <a16:creationId xmlns:a16="http://schemas.microsoft.com/office/drawing/2014/main" id="{FD1AA24C-FD01-4A13-9399-17B5D15D52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ECFD6A1-C402-4DFD-9E4E-7A54307FA55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2">
            <a:extLst>
              <a:ext uri="{FF2B5EF4-FFF2-40B4-BE49-F238E27FC236}">
                <a16:creationId xmlns:a16="http://schemas.microsoft.com/office/drawing/2014/main" id="{2DAD2FD3-2AF0-48E0-B216-E1859DB477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191" t="-843" r="59753" b="82100"/>
          <a:stretch/>
        </p:blipFill>
        <p:spPr bwMode="auto">
          <a:xfrm>
            <a:off x="69791" y="0"/>
            <a:ext cx="475253" cy="493368"/>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986AF879-D4D2-498F-B99B-5C2655F3323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6" name="Rectangle 45">
            <a:extLst>
              <a:ext uri="{FF2B5EF4-FFF2-40B4-BE49-F238E27FC236}">
                <a16:creationId xmlns:a16="http://schemas.microsoft.com/office/drawing/2014/main" id="{C17D5FC8-C882-426D-9522-9C70935EA22A}"/>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54" name="Graphique 53">
            <a:extLst>
              <a:ext uri="{FF2B5EF4-FFF2-40B4-BE49-F238E27FC236}">
                <a16:creationId xmlns:a16="http://schemas.microsoft.com/office/drawing/2014/main" id="{42BEB059-0028-46C0-8E24-7A055C9CA4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723457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Cylindre 38">
            <a:extLst>
              <a:ext uri="{FF2B5EF4-FFF2-40B4-BE49-F238E27FC236}">
                <a16:creationId xmlns:a16="http://schemas.microsoft.com/office/drawing/2014/main" id="{BB425977-98C9-46F6-946B-CA4551BFF242}"/>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43" name="Connecteur droit avec flèche 42">
            <a:extLst>
              <a:ext uri="{FF2B5EF4-FFF2-40B4-BE49-F238E27FC236}">
                <a16:creationId xmlns:a16="http://schemas.microsoft.com/office/drawing/2014/main" id="{7484A160-9BCE-4D0E-8AC9-5BF63D4FDA24}"/>
              </a:ext>
            </a:extLst>
          </p:cNvPr>
          <p:cNvCxnSpPr>
            <a:cxnSpLocks/>
            <a:stCxn id="39"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6" name="Picture 6">
            <a:extLst>
              <a:ext uri="{FF2B5EF4-FFF2-40B4-BE49-F238E27FC236}">
                <a16:creationId xmlns:a16="http://schemas.microsoft.com/office/drawing/2014/main" id="{48556A53-1FF8-4496-B18E-6E1DC64AB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99BBF192-4507-441C-893D-713A7BA765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E55305-F6A7-4EEC-9943-6258E9D59BD2}"/>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92713B82-A2B4-4C7D-A396-4A8FB2DDBD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38" name="Rectangle 37">
            <a:extLst>
              <a:ext uri="{FF2B5EF4-FFF2-40B4-BE49-F238E27FC236}">
                <a16:creationId xmlns:a16="http://schemas.microsoft.com/office/drawing/2014/main" id="{7D96B03F-12E8-4D7E-AD61-321000227E6E}"/>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46" name="Graphique 45">
            <a:extLst>
              <a:ext uri="{FF2B5EF4-FFF2-40B4-BE49-F238E27FC236}">
                <a16:creationId xmlns:a16="http://schemas.microsoft.com/office/drawing/2014/main" id="{41A483B3-385E-4EA7-BB0E-FA8AF712E9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354389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28432" y="6339563"/>
            <a:ext cx="3079420" cy="518437"/>
          </a:xfrm>
          <a:solidFill>
            <a:schemeClr val="tx1">
              <a:lumMod val="50000"/>
            </a:schemeClr>
          </a:solidFill>
        </p:spPr>
        <p:txBody>
          <a:bodyPr>
            <a:normAutofit/>
          </a:bodyPr>
          <a:lstStyle/>
          <a:p>
            <a:r>
              <a:rPr lang="en-US" sz="2800" dirty="0">
                <a:solidFill>
                  <a:schemeClr val="bg1"/>
                </a:solidFill>
              </a:rPr>
              <a:t>Exploration phase</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BEC41B3-D3C6-4216-A5FA-7C78230A200D}"/>
              </a:ext>
            </a:extLst>
          </p:cNvPr>
          <p:cNvSpPr txBox="1"/>
          <p:nvPr/>
        </p:nvSpPr>
        <p:spPr>
          <a:xfrm>
            <a:off x="6134727" y="2328873"/>
            <a:ext cx="555393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AI metrics</a:t>
            </a:r>
          </a:p>
          <a:p>
            <a:pPr marL="285750" indent="-285750">
              <a:buFont typeface="Arial" panose="020B0604020202020204" pitchFamily="34" charset="0"/>
              <a:buChar char="•"/>
            </a:pPr>
            <a:r>
              <a:rPr lang="en-US" sz="3600" dirty="0"/>
              <a:t>Estimate production cost</a:t>
            </a:r>
          </a:p>
          <a:p>
            <a:pPr marL="285750" indent="-285750">
              <a:buFont typeface="Arial" panose="020B0604020202020204" pitchFamily="34" charset="0"/>
              <a:buChar char="•"/>
            </a:pPr>
            <a:r>
              <a:rPr lang="en-US" sz="3600" dirty="0"/>
              <a:t>Estimate response time</a:t>
            </a:r>
          </a:p>
          <a:p>
            <a:pPr marL="285750" indent="-285750">
              <a:buFont typeface="Arial" panose="020B0604020202020204" pitchFamily="34" charset="0"/>
              <a:buChar char="•"/>
            </a:pPr>
            <a:r>
              <a:rPr lang="en-US" sz="3600" dirty="0"/>
              <a:t>Train code &amp; data</a:t>
            </a:r>
          </a:p>
        </p:txBody>
      </p:sp>
      <p:sp>
        <p:nvSpPr>
          <p:cNvPr id="36" name="Cylindre 35">
            <a:extLst>
              <a:ext uri="{FF2B5EF4-FFF2-40B4-BE49-F238E27FC236}">
                <a16:creationId xmlns:a16="http://schemas.microsoft.com/office/drawing/2014/main" id="{F3D16760-5A46-4529-BE96-DCB7D214D860}"/>
              </a:ext>
            </a:extLst>
          </p:cNvPr>
          <p:cNvSpPr/>
          <p:nvPr/>
        </p:nvSpPr>
        <p:spPr>
          <a:xfrm>
            <a:off x="459755" y="595624"/>
            <a:ext cx="832155" cy="873102"/>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Annotations </a:t>
            </a:r>
          </a:p>
          <a:p>
            <a:pPr algn="ctr"/>
            <a:r>
              <a:rPr lang="en-US" sz="1000" dirty="0">
                <a:solidFill>
                  <a:srgbClr val="000000"/>
                </a:solidFill>
              </a:rPr>
              <a:t>+</a:t>
            </a:r>
          </a:p>
          <a:p>
            <a:pPr algn="ctr"/>
            <a:r>
              <a:rPr lang="en-US" sz="1000" dirty="0">
                <a:solidFill>
                  <a:srgbClr val="000000"/>
                </a:solidFill>
              </a:rPr>
              <a:t>Data</a:t>
            </a:r>
          </a:p>
        </p:txBody>
      </p:sp>
      <p:cxnSp>
        <p:nvCxnSpPr>
          <p:cNvPr id="39" name="Connecteur droit avec flèche 38">
            <a:extLst>
              <a:ext uri="{FF2B5EF4-FFF2-40B4-BE49-F238E27FC236}">
                <a16:creationId xmlns:a16="http://schemas.microsoft.com/office/drawing/2014/main" id="{017FE917-7E75-4F97-9EE2-E69497A4417A}"/>
              </a:ext>
            </a:extLst>
          </p:cNvPr>
          <p:cNvCxnSpPr>
            <a:cxnSpLocks/>
            <a:stCxn id="36" idx="4"/>
            <a:endCxn id="42" idx="1"/>
          </p:cNvCxnSpPr>
          <p:nvPr/>
        </p:nvCxnSpPr>
        <p:spPr>
          <a:xfrm>
            <a:off x="1291910" y="1032175"/>
            <a:ext cx="1204896" cy="607149"/>
          </a:xfrm>
          <a:prstGeom prst="straightConnector1">
            <a:avLst/>
          </a:prstGeom>
          <a:ln w="44450">
            <a:solidFill>
              <a:srgbClr val="FF6C4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6">
            <a:extLst>
              <a:ext uri="{FF2B5EF4-FFF2-40B4-BE49-F238E27FC236}">
                <a16:creationId xmlns:a16="http://schemas.microsoft.com/office/drawing/2014/main" id="{8BD91C5F-99B8-4EFF-B477-46086F47B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582FE5D1-FED8-4F8E-BE44-5A1F018FE6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C08EC13-8E94-4936-8792-79A47D5F25D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10">
            <a:extLst>
              <a:ext uri="{FF2B5EF4-FFF2-40B4-BE49-F238E27FC236}">
                <a16:creationId xmlns:a16="http://schemas.microsoft.com/office/drawing/2014/main" id="{98768C28-B983-433F-AB47-FB7FEB97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727" y="474595"/>
            <a:ext cx="1592319" cy="1592319"/>
          </a:xfrm>
          <a:prstGeom prst="rect">
            <a:avLst/>
          </a:prstGeom>
          <a:solidFill>
            <a:schemeClr val="bg1"/>
          </a:solidFill>
          <a:ln w="76200">
            <a:solidFill>
              <a:schemeClr val="bg1"/>
            </a:solidFill>
          </a:ln>
        </p:spPr>
      </p:pic>
      <p:pic>
        <p:nvPicPr>
          <p:cNvPr id="62" name="Picture 2">
            <a:extLst>
              <a:ext uri="{FF2B5EF4-FFF2-40B4-BE49-F238E27FC236}">
                <a16:creationId xmlns:a16="http://schemas.microsoft.com/office/drawing/2014/main" id="{5B366D66-85D6-40C9-B702-7CEEA2C63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8854" y="1287657"/>
            <a:ext cx="619632" cy="619632"/>
          </a:xfrm>
          <a:prstGeom prst="rect">
            <a:avLst/>
          </a:prstGeom>
          <a:solidFill>
            <a:schemeClr val="bg1"/>
          </a:solidFill>
          <a:ln w="76200">
            <a:solidFill>
              <a:schemeClr val="bg1"/>
            </a:solidFill>
          </a:ln>
        </p:spPr>
      </p:pic>
      <p:pic>
        <p:nvPicPr>
          <p:cNvPr id="63" name="Picture 4">
            <a:extLst>
              <a:ext uri="{FF2B5EF4-FFF2-40B4-BE49-F238E27FC236}">
                <a16:creationId xmlns:a16="http://schemas.microsoft.com/office/drawing/2014/main" id="{3A723CD7-8867-4074-8402-F258634995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54149" y="869138"/>
            <a:ext cx="437694" cy="437694"/>
          </a:xfrm>
          <a:prstGeom prst="rect">
            <a:avLst/>
          </a:prstGeom>
          <a:solidFill>
            <a:schemeClr val="bg1"/>
          </a:solidFill>
          <a:ln w="76200">
            <a:solidFill>
              <a:schemeClr val="bg1"/>
            </a:solidFill>
          </a:ln>
        </p:spPr>
      </p:pic>
      <p:pic>
        <p:nvPicPr>
          <p:cNvPr id="65" name="Picture 6">
            <a:extLst>
              <a:ext uri="{FF2B5EF4-FFF2-40B4-BE49-F238E27FC236}">
                <a16:creationId xmlns:a16="http://schemas.microsoft.com/office/drawing/2014/main" id="{BE7DEA98-5AE0-493E-B42E-4674FBF9B9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0738" y="1372671"/>
            <a:ext cx="437694" cy="437694"/>
          </a:xfrm>
          <a:prstGeom prst="rect">
            <a:avLst/>
          </a:prstGeom>
          <a:solidFill>
            <a:schemeClr val="bg1"/>
          </a:solidFill>
          <a:ln w="76200">
            <a:solidFill>
              <a:schemeClr val="bg1"/>
            </a:solidFill>
          </a:ln>
        </p:spPr>
      </p:pic>
      <p:pic>
        <p:nvPicPr>
          <p:cNvPr id="66" name="Picture 8">
            <a:extLst>
              <a:ext uri="{FF2B5EF4-FFF2-40B4-BE49-F238E27FC236}">
                <a16:creationId xmlns:a16="http://schemas.microsoft.com/office/drawing/2014/main" id="{C476C1BD-73AC-4F65-84F1-B426039B60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4344" y="699365"/>
            <a:ext cx="619632" cy="619632"/>
          </a:xfrm>
          <a:prstGeom prst="rect">
            <a:avLst/>
          </a:prstGeom>
          <a:solidFill>
            <a:schemeClr val="bg1"/>
          </a:solidFill>
          <a:ln w="76200">
            <a:solidFill>
              <a:schemeClr val="bg1"/>
            </a:solidFill>
          </a:ln>
        </p:spPr>
      </p:pic>
      <p:pic>
        <p:nvPicPr>
          <p:cNvPr id="67" name="Picture 2">
            <a:extLst>
              <a:ext uri="{FF2B5EF4-FFF2-40B4-BE49-F238E27FC236}">
                <a16:creationId xmlns:a16="http://schemas.microsoft.com/office/drawing/2014/main" id="{5A47268A-8AB9-4384-BCA5-BE54ADB103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27616" y="934864"/>
            <a:ext cx="852110" cy="85211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FDC9803-372F-4BF0-89ED-4B178D166BD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51" name="Rectangle 50">
            <a:extLst>
              <a:ext uri="{FF2B5EF4-FFF2-40B4-BE49-F238E27FC236}">
                <a16:creationId xmlns:a16="http://schemas.microsoft.com/office/drawing/2014/main" id="{22D7321A-C94D-4081-B9E7-6E6C800A7FB6}"/>
              </a:ext>
            </a:extLst>
          </p:cNvPr>
          <p:cNvSpPr/>
          <p:nvPr/>
        </p:nvSpPr>
        <p:spPr>
          <a:xfrm>
            <a:off x="0" y="6604378"/>
            <a:ext cx="9128432"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46" name="Graphique 45">
            <a:extLst>
              <a:ext uri="{FF2B5EF4-FFF2-40B4-BE49-F238E27FC236}">
                <a16:creationId xmlns:a16="http://schemas.microsoft.com/office/drawing/2014/main" id="{454DD52A-37E5-4E3F-AB0A-A7CED07E9A6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983978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327172" cy="518437"/>
          </a:xfrm>
          <a:solidFill>
            <a:schemeClr val="tx1">
              <a:lumMod val="50000"/>
            </a:schemeClr>
          </a:solidFill>
        </p:spPr>
        <p:txBody>
          <a:bodyPr>
            <a:normAutofit fontScale="90000"/>
          </a:bodyPr>
          <a:lstStyle/>
          <a:p>
            <a:r>
              <a:rPr lang="en-US" sz="2800" dirty="0">
                <a:solidFill>
                  <a:schemeClr val="bg1"/>
                </a:solidFill>
              </a:rPr>
              <a:t>Industrialization phase</a:t>
            </a:r>
          </a:p>
        </p:txBody>
      </p:sp>
      <p:sp>
        <p:nvSpPr>
          <p:cNvPr id="6" name="Rectangle 5">
            <a:extLst>
              <a:ext uri="{FF2B5EF4-FFF2-40B4-BE49-F238E27FC236}">
                <a16:creationId xmlns:a16="http://schemas.microsoft.com/office/drawing/2014/main" id="{365AFA1F-F092-4D98-AFFF-FB4EDA0FAC6D}"/>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A012D2-A15F-49C6-8F21-25E00886BA1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 name="Rectangle 6">
            <a:extLst>
              <a:ext uri="{FF2B5EF4-FFF2-40B4-BE49-F238E27FC236}">
                <a16:creationId xmlns:a16="http://schemas.microsoft.com/office/drawing/2014/main" id="{0A9DA76C-E4BC-431A-9AE5-CE870C7BEAF6}"/>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9" name="Graphique 8">
            <a:extLst>
              <a:ext uri="{FF2B5EF4-FFF2-40B4-BE49-F238E27FC236}">
                <a16:creationId xmlns:a16="http://schemas.microsoft.com/office/drawing/2014/main" id="{E060728A-9B31-4D83-B22F-44CD13093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8441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itre 1">
            <a:extLst>
              <a:ext uri="{FF2B5EF4-FFF2-40B4-BE49-F238E27FC236}">
                <a16:creationId xmlns:a16="http://schemas.microsoft.com/office/drawing/2014/main" id="{69C88B34-DF5E-4127-AF3C-5F366A27AEC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38" name="Picture 6">
            <a:extLst>
              <a:ext uri="{FF2B5EF4-FFF2-40B4-BE49-F238E27FC236}">
                <a16:creationId xmlns:a16="http://schemas.microsoft.com/office/drawing/2014/main" id="{CD29A476-A176-4A95-B8A0-6C0D40FEDD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5B47A27-D05F-4EFF-AB01-F94A15851F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3F32B228-8E8F-4FA7-B7C6-A78AEACD64D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7D2F34C-D5BB-4672-997F-1F9BF70C3E7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1" name="Rectangle 40">
            <a:extLst>
              <a:ext uri="{FF2B5EF4-FFF2-40B4-BE49-F238E27FC236}">
                <a16:creationId xmlns:a16="http://schemas.microsoft.com/office/drawing/2014/main" id="{6E198BAD-5C15-4028-A992-3B2666A7F0B1}"/>
              </a:ext>
            </a:extLst>
          </p:cNvPr>
          <p:cNvSpPr/>
          <p:nvPr/>
        </p:nvSpPr>
        <p:spPr>
          <a:xfrm>
            <a:off x="0" y="6604378"/>
            <a:ext cx="8864828" cy="25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37" name="Graphique 36">
            <a:extLst>
              <a:ext uri="{FF2B5EF4-FFF2-40B4-BE49-F238E27FC236}">
                <a16:creationId xmlns:a16="http://schemas.microsoft.com/office/drawing/2014/main" id="{579E3E2A-4EA1-4CD9-8699-3A3691027E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58901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A7F95F-DF49-4049-8E56-6BE364BD01F5}"/>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a:extLst>
              <a:ext uri="{FF2B5EF4-FFF2-40B4-BE49-F238E27FC236}">
                <a16:creationId xmlns:a16="http://schemas.microsoft.com/office/drawing/2014/main" id="{E2917D9B-21CE-4372-B96E-35EF0DDDE4DB}"/>
              </a:ext>
            </a:extLst>
          </p:cNvPr>
          <p:cNvSpPr/>
          <p:nvPr/>
        </p:nvSpPr>
        <p:spPr>
          <a:xfrm>
            <a:off x="504825" y="-1476608"/>
            <a:ext cx="11182350" cy="10315808"/>
          </a:xfrm>
          <a:prstGeom prst="ellipse">
            <a:avLst/>
          </a:prstGeom>
          <a:solidFill>
            <a:srgbClr val="7030A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Ellipse 4">
            <a:extLst>
              <a:ext uri="{FF2B5EF4-FFF2-40B4-BE49-F238E27FC236}">
                <a16:creationId xmlns:a16="http://schemas.microsoft.com/office/drawing/2014/main" id="{0E8E363D-2206-4FDB-AA2A-2D73D82FCC61}"/>
              </a:ext>
            </a:extLst>
          </p:cNvPr>
          <p:cNvSpPr/>
          <p:nvPr/>
        </p:nvSpPr>
        <p:spPr>
          <a:xfrm>
            <a:off x="4073701" y="647237"/>
            <a:ext cx="7284489" cy="6592225"/>
          </a:xfrm>
          <a:prstGeom prst="ellipse">
            <a:avLst/>
          </a:prstGeom>
          <a:solidFill>
            <a:schemeClr val="accent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Ellipse 3">
            <a:extLst>
              <a:ext uri="{FF2B5EF4-FFF2-40B4-BE49-F238E27FC236}">
                <a16:creationId xmlns:a16="http://schemas.microsoft.com/office/drawing/2014/main" id="{5119DFC2-30A9-4D5C-90CA-DAA6CD556EFC}"/>
              </a:ext>
            </a:extLst>
          </p:cNvPr>
          <p:cNvSpPr/>
          <p:nvPr/>
        </p:nvSpPr>
        <p:spPr>
          <a:xfrm>
            <a:off x="7175294" y="2511860"/>
            <a:ext cx="3672799" cy="343773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Deep Learning</a:t>
            </a:r>
          </a:p>
        </p:txBody>
      </p:sp>
      <p:sp>
        <p:nvSpPr>
          <p:cNvPr id="2" name="ZoneTexte 1">
            <a:extLst>
              <a:ext uri="{FF2B5EF4-FFF2-40B4-BE49-F238E27FC236}">
                <a16:creationId xmlns:a16="http://schemas.microsoft.com/office/drawing/2014/main" id="{0FA68BD3-2291-42EF-995D-918B725BBC99}"/>
              </a:ext>
            </a:extLst>
          </p:cNvPr>
          <p:cNvSpPr txBox="1"/>
          <p:nvPr/>
        </p:nvSpPr>
        <p:spPr>
          <a:xfrm>
            <a:off x="5879545" y="1649079"/>
            <a:ext cx="3672800" cy="646331"/>
          </a:xfrm>
          <a:prstGeom prst="rect">
            <a:avLst/>
          </a:prstGeom>
          <a:noFill/>
        </p:spPr>
        <p:txBody>
          <a:bodyPr wrap="none" rtlCol="0">
            <a:spAutoFit/>
          </a:bodyPr>
          <a:lstStyle/>
          <a:p>
            <a:r>
              <a:rPr lang="en-US" sz="3600">
                <a:solidFill>
                  <a:schemeClr val="bg2"/>
                </a:solidFill>
              </a:rPr>
              <a:t>Machine Learning</a:t>
            </a:r>
          </a:p>
        </p:txBody>
      </p:sp>
      <p:sp>
        <p:nvSpPr>
          <p:cNvPr id="9" name="ZoneTexte 8">
            <a:extLst>
              <a:ext uri="{FF2B5EF4-FFF2-40B4-BE49-F238E27FC236}">
                <a16:creationId xmlns:a16="http://schemas.microsoft.com/office/drawing/2014/main" id="{250360B7-0FA3-41E1-B706-4FC6EC080FEB}"/>
              </a:ext>
            </a:extLst>
          </p:cNvPr>
          <p:cNvSpPr txBox="1"/>
          <p:nvPr/>
        </p:nvSpPr>
        <p:spPr>
          <a:xfrm>
            <a:off x="2206745" y="430787"/>
            <a:ext cx="4109330" cy="646331"/>
          </a:xfrm>
          <a:prstGeom prst="rect">
            <a:avLst/>
          </a:prstGeom>
          <a:noFill/>
        </p:spPr>
        <p:txBody>
          <a:bodyPr wrap="none" rtlCol="0">
            <a:spAutoFit/>
          </a:bodyPr>
          <a:lstStyle/>
          <a:p>
            <a:r>
              <a:rPr lang="en-US" sz="3600">
                <a:solidFill>
                  <a:schemeClr val="bg2"/>
                </a:solidFill>
              </a:rPr>
              <a:t>Artificial Intelligence</a:t>
            </a:r>
          </a:p>
        </p:txBody>
      </p:sp>
      <p:sp>
        <p:nvSpPr>
          <p:cNvPr id="11" name="Rectangle 10">
            <a:extLst>
              <a:ext uri="{FF2B5EF4-FFF2-40B4-BE49-F238E27FC236}">
                <a16:creationId xmlns:a16="http://schemas.microsoft.com/office/drawing/2014/main" id="{4F20E4CF-5884-4710-8717-57328CCDCC09}"/>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2" name="Rectangle 11">
            <a:extLst>
              <a:ext uri="{FF2B5EF4-FFF2-40B4-BE49-F238E27FC236}">
                <a16:creationId xmlns:a16="http://schemas.microsoft.com/office/drawing/2014/main" id="{4BE62A3A-F1FD-4FD7-9CEB-0FFE8688A6EC}"/>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 name="Graphique 9">
            <a:extLst>
              <a:ext uri="{FF2B5EF4-FFF2-40B4-BE49-F238E27FC236}">
                <a16:creationId xmlns:a16="http://schemas.microsoft.com/office/drawing/2014/main" id="{541F7E88-0DC9-4E39-BDF0-4F1C2CDE7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39572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84709" y="3556330"/>
            <a:ext cx="1077539" cy="261610"/>
          </a:xfrm>
          <a:prstGeom prst="rect">
            <a:avLst/>
          </a:prstGeom>
          <a:noFill/>
        </p:spPr>
        <p:txBody>
          <a:bodyPr wrap="none" rtlCol="0">
            <a:spAutoFit/>
          </a:bodyPr>
          <a:lstStyle/>
          <a:p>
            <a:r>
              <a:rPr lang="en-US" sz="1100" dirty="0"/>
              <a:t>Docker registry</a:t>
            </a: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itre 1">
            <a:extLst>
              <a:ext uri="{FF2B5EF4-FFF2-40B4-BE49-F238E27FC236}">
                <a16:creationId xmlns:a16="http://schemas.microsoft.com/office/drawing/2014/main" id="{4A087C0C-BA8F-4A8A-8E76-99C6047A8514}"/>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51" name="Picture 6">
            <a:extLst>
              <a:ext uri="{FF2B5EF4-FFF2-40B4-BE49-F238E27FC236}">
                <a16:creationId xmlns:a16="http://schemas.microsoft.com/office/drawing/2014/main" id="{FAC8E82E-0760-4D62-84C9-6315F86748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E290E849-8DAA-461E-A27A-0FFD98A2EE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2290E1-1F14-49A6-B7ED-336BA542FEF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A6897FFB-F4D0-496B-BD78-313FB3C700D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6" name="Rectangle 45">
            <a:extLst>
              <a:ext uri="{FF2B5EF4-FFF2-40B4-BE49-F238E27FC236}">
                <a16:creationId xmlns:a16="http://schemas.microsoft.com/office/drawing/2014/main" id="{E4F8333B-729C-4D43-B636-401ED8A2BD5F}"/>
              </a:ext>
            </a:extLst>
          </p:cNvPr>
          <p:cNvSpPr/>
          <p:nvPr/>
        </p:nvSpPr>
        <p:spPr>
          <a:xfrm>
            <a:off x="0" y="6604378"/>
            <a:ext cx="8864828" cy="27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54" name="Graphique 53">
            <a:extLst>
              <a:ext uri="{FF2B5EF4-FFF2-40B4-BE49-F238E27FC236}">
                <a16:creationId xmlns:a16="http://schemas.microsoft.com/office/drawing/2014/main" id="{4035C46D-44B1-435A-AA5A-1B1E33EFE0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269586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5279D6C-247B-46B7-A83F-92AC13F3E05A}"/>
              </a:ext>
            </a:extLst>
          </p:cNvPr>
          <p:cNvSpPr/>
          <p:nvPr/>
        </p:nvSpPr>
        <p:spPr>
          <a:xfrm>
            <a:off x="2496806" y="7760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4" name="Rectangle 43">
            <a:extLst>
              <a:ext uri="{FF2B5EF4-FFF2-40B4-BE49-F238E27FC236}">
                <a16:creationId xmlns:a16="http://schemas.microsoft.com/office/drawing/2014/main" id="{045120D6-D408-4ACD-A701-7B8B839BB846}"/>
              </a:ext>
            </a:extLst>
          </p:cNvPr>
          <p:cNvSpPr/>
          <p:nvPr/>
        </p:nvSpPr>
        <p:spPr>
          <a:xfrm>
            <a:off x="2657917" y="10321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45" name="Rectangle 44">
            <a:extLst>
              <a:ext uri="{FF2B5EF4-FFF2-40B4-BE49-F238E27FC236}">
                <a16:creationId xmlns:a16="http://schemas.microsoft.com/office/drawing/2014/main" id="{42574815-B18E-48EE-B192-B22351E75EB7}"/>
              </a:ext>
            </a:extLst>
          </p:cNvPr>
          <p:cNvSpPr/>
          <p:nvPr/>
        </p:nvSpPr>
        <p:spPr>
          <a:xfrm>
            <a:off x="2664795" y="13189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47" name="Rectangle 46">
            <a:extLst>
              <a:ext uri="{FF2B5EF4-FFF2-40B4-BE49-F238E27FC236}">
                <a16:creationId xmlns:a16="http://schemas.microsoft.com/office/drawing/2014/main" id="{A4576EE7-5E71-43B0-A8FB-D25A13D5033B}"/>
              </a:ext>
            </a:extLst>
          </p:cNvPr>
          <p:cNvSpPr/>
          <p:nvPr/>
        </p:nvSpPr>
        <p:spPr>
          <a:xfrm>
            <a:off x="2673590" y="16019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48" name="Rectangle 47">
            <a:extLst>
              <a:ext uri="{FF2B5EF4-FFF2-40B4-BE49-F238E27FC236}">
                <a16:creationId xmlns:a16="http://schemas.microsoft.com/office/drawing/2014/main" id="{A5EEFA37-D774-4A2D-8E2F-1BE8E4187FD4}"/>
              </a:ext>
            </a:extLst>
          </p:cNvPr>
          <p:cNvSpPr/>
          <p:nvPr/>
        </p:nvSpPr>
        <p:spPr>
          <a:xfrm>
            <a:off x="2673590" y="18927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49" name="Rectangle 48">
            <a:extLst>
              <a:ext uri="{FF2B5EF4-FFF2-40B4-BE49-F238E27FC236}">
                <a16:creationId xmlns:a16="http://schemas.microsoft.com/office/drawing/2014/main" id="{8E14127C-2B76-48FE-89D5-008347DE910C}"/>
              </a:ext>
            </a:extLst>
          </p:cNvPr>
          <p:cNvSpPr/>
          <p:nvPr/>
        </p:nvSpPr>
        <p:spPr>
          <a:xfrm>
            <a:off x="2680442" y="21706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0" name="Connecteur droit avec flèche 49">
            <a:extLst>
              <a:ext uri="{FF2B5EF4-FFF2-40B4-BE49-F238E27FC236}">
                <a16:creationId xmlns:a16="http://schemas.microsoft.com/office/drawing/2014/main" id="{207D1F71-976E-4259-9DF6-060045414958}"/>
              </a:ext>
            </a:extLst>
          </p:cNvPr>
          <p:cNvCxnSpPr>
            <a:cxnSpLocks/>
          </p:cNvCxnSpPr>
          <p:nvPr/>
        </p:nvCxnSpPr>
        <p:spPr>
          <a:xfrm>
            <a:off x="3262988" y="12152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24121BBE-2F3A-46C7-A6C8-0C4280298B4E}"/>
              </a:ext>
            </a:extLst>
          </p:cNvPr>
          <p:cNvCxnSpPr>
            <a:cxnSpLocks/>
          </p:cNvCxnSpPr>
          <p:nvPr/>
        </p:nvCxnSpPr>
        <p:spPr>
          <a:xfrm>
            <a:off x="3267745" y="14914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42DC71-1438-44E4-B467-2EDEB07EE0D6}"/>
              </a:ext>
            </a:extLst>
          </p:cNvPr>
          <p:cNvCxnSpPr>
            <a:cxnSpLocks/>
          </p:cNvCxnSpPr>
          <p:nvPr/>
        </p:nvCxnSpPr>
        <p:spPr>
          <a:xfrm>
            <a:off x="3272514" y="17613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EDE4866D-65CA-4F7E-AD2D-F4D34A8B5DBD}"/>
              </a:ext>
            </a:extLst>
          </p:cNvPr>
          <p:cNvCxnSpPr>
            <a:cxnSpLocks/>
          </p:cNvCxnSpPr>
          <p:nvPr/>
        </p:nvCxnSpPr>
        <p:spPr>
          <a:xfrm>
            <a:off x="3282034" y="20470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VM symbol | Microsoft Azure Mono">
            <a:extLst>
              <a:ext uri="{FF2B5EF4-FFF2-40B4-BE49-F238E27FC236}">
                <a16:creationId xmlns:a16="http://schemas.microsoft.com/office/drawing/2014/main" id="{0D5C1D03-AD57-4904-A56F-E648CDF2A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683" y="1602995"/>
            <a:ext cx="478855" cy="451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DevOps Pipelines: Multi-Stage Pipelines">
            <a:extLst>
              <a:ext uri="{FF2B5EF4-FFF2-40B4-BE49-F238E27FC236}">
                <a16:creationId xmlns:a16="http://schemas.microsoft.com/office/drawing/2014/main" id="{3B470C06-5610-4E91-B21B-53661C71D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60" y="2825836"/>
            <a:ext cx="512308" cy="5123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VM symbol | Microsoft Azure Mono">
            <a:extLst>
              <a:ext uri="{FF2B5EF4-FFF2-40B4-BE49-F238E27FC236}">
                <a16:creationId xmlns:a16="http://schemas.microsoft.com/office/drawing/2014/main" id="{571D532E-2DEA-440F-82CD-49D1A713A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760" y="2168232"/>
            <a:ext cx="478855" cy="451906"/>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cteur droit avec flèche 79">
            <a:extLst>
              <a:ext uri="{FF2B5EF4-FFF2-40B4-BE49-F238E27FC236}">
                <a16:creationId xmlns:a16="http://schemas.microsoft.com/office/drawing/2014/main" id="{60639B6A-446C-4986-A224-03017B81DD93}"/>
              </a:ext>
            </a:extLst>
          </p:cNvPr>
          <p:cNvCxnSpPr>
            <a:cxnSpLocks/>
            <a:stCxn id="2056" idx="3"/>
            <a:endCxn id="2" idx="1"/>
          </p:cNvCxnSpPr>
          <p:nvPr/>
        </p:nvCxnSpPr>
        <p:spPr>
          <a:xfrm flipV="1">
            <a:off x="2673590" y="3081990"/>
            <a:ext cx="408270" cy="251333"/>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758F961C-4D52-4F86-B5AD-3620D50B790A}"/>
              </a:ext>
            </a:extLst>
          </p:cNvPr>
          <p:cNvCxnSpPr>
            <a:cxnSpLocks/>
            <a:stCxn id="2" idx="0"/>
            <a:endCxn id="42" idx="2"/>
          </p:cNvCxnSpPr>
          <p:nvPr/>
        </p:nvCxnSpPr>
        <p:spPr>
          <a:xfrm flipH="1" flipV="1">
            <a:off x="3332625" y="2502585"/>
            <a:ext cx="5389" cy="323251"/>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4999762C-D726-4A6D-9D41-61F146899D0F}"/>
              </a:ext>
            </a:extLst>
          </p:cNvPr>
          <p:cNvCxnSpPr>
            <a:cxnSpLocks/>
            <a:endCxn id="64" idx="1"/>
          </p:cNvCxnSpPr>
          <p:nvPr/>
        </p:nvCxnSpPr>
        <p:spPr>
          <a:xfrm>
            <a:off x="1000414" y="2394185"/>
            <a:ext cx="691346"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B304BD50-1E95-453B-A5E9-C57A2C69B980}"/>
              </a:ext>
            </a:extLst>
          </p:cNvPr>
          <p:cNvCxnSpPr>
            <a:cxnSpLocks/>
            <a:endCxn id="1028" idx="1"/>
          </p:cNvCxnSpPr>
          <p:nvPr/>
        </p:nvCxnSpPr>
        <p:spPr>
          <a:xfrm>
            <a:off x="1009050" y="1827715"/>
            <a:ext cx="667633" cy="1233"/>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a:extLst>
              <a:ext uri="{FF2B5EF4-FFF2-40B4-BE49-F238E27FC236}">
                <a16:creationId xmlns:a16="http://schemas.microsoft.com/office/drawing/2014/main" id="{9C730AE2-20C2-4453-9CF7-DFB48671467D}"/>
              </a:ext>
            </a:extLst>
          </p:cNvPr>
          <p:cNvCxnSpPr>
            <a:cxnSpLocks/>
            <a:stCxn id="64" idx="3"/>
            <a:endCxn id="42" idx="1"/>
          </p:cNvCxnSpPr>
          <p:nvPr/>
        </p:nvCxnSpPr>
        <p:spPr>
          <a:xfrm flipV="1">
            <a:off x="2170615" y="1639324"/>
            <a:ext cx="326191" cy="75486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CA998869-8049-4FBF-8277-32F935D552AA}"/>
              </a:ext>
            </a:extLst>
          </p:cNvPr>
          <p:cNvCxnSpPr>
            <a:cxnSpLocks/>
            <a:stCxn id="1028" idx="3"/>
            <a:endCxn id="42" idx="1"/>
          </p:cNvCxnSpPr>
          <p:nvPr/>
        </p:nvCxnSpPr>
        <p:spPr>
          <a:xfrm flipV="1">
            <a:off x="2155538" y="1639324"/>
            <a:ext cx="341268" cy="189624"/>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154" y="3075152"/>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1306"/>
            <a:ext cx="1464564" cy="201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650462" y="3329230"/>
            <a:ext cx="1727528" cy="207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V="1">
            <a:off x="4394308" y="2642645"/>
            <a:ext cx="2785" cy="43250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4071623" y="1867809"/>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endCxn id="104" idx="2"/>
          </p:cNvCxnSpPr>
          <p:nvPr/>
        </p:nvCxnSpPr>
        <p:spPr>
          <a:xfrm flipV="1">
            <a:off x="3870854" y="2255227"/>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04548C9-1AA9-4F94-A8D8-A7B415AADDF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6" name="Rectangle 75">
            <a:extLst>
              <a:ext uri="{FF2B5EF4-FFF2-40B4-BE49-F238E27FC236}">
                <a16:creationId xmlns:a16="http://schemas.microsoft.com/office/drawing/2014/main" id="{5A008F15-B726-4E84-8447-8D5D851D1FF1}"/>
              </a:ext>
            </a:extLst>
          </p:cNvPr>
          <p:cNvSpPr/>
          <p:nvPr/>
        </p:nvSpPr>
        <p:spPr>
          <a:xfrm>
            <a:off x="0" y="6604378"/>
            <a:ext cx="8864828" cy="249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6" name="Graphique 85">
            <a:extLst>
              <a:ext uri="{FF2B5EF4-FFF2-40B4-BE49-F238E27FC236}">
                <a16:creationId xmlns:a16="http://schemas.microsoft.com/office/drawing/2014/main" id="{6BDE1FBE-E64D-497D-9E50-716706179A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30520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9ACB009-721B-402F-93CD-086E2C166F48}"/>
              </a:ext>
            </a:extLst>
          </p:cNvPr>
          <p:cNvSpPr/>
          <p:nvPr/>
        </p:nvSpPr>
        <p:spPr>
          <a:xfrm>
            <a:off x="3381950" y="779694"/>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Azure DevOps Pipelines: Multi-Stage Pipelines">
            <a:extLst>
              <a:ext uri="{FF2B5EF4-FFF2-40B4-BE49-F238E27FC236}">
                <a16:creationId xmlns:a16="http://schemas.microsoft.com/office/drawing/2014/main" id="{9C674033-6A49-47A9-9707-2681DD599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503" y="307693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eur droit avec flèche 34">
            <a:extLst>
              <a:ext uri="{FF2B5EF4-FFF2-40B4-BE49-F238E27FC236}">
                <a16:creationId xmlns:a16="http://schemas.microsoft.com/office/drawing/2014/main" id="{C877670F-B64C-4ABB-8110-F4F44F031616}"/>
              </a:ext>
            </a:extLst>
          </p:cNvPr>
          <p:cNvCxnSpPr>
            <a:cxnSpLocks/>
            <a:stCxn id="2056" idx="3"/>
            <a:endCxn id="34" idx="1"/>
          </p:cNvCxnSpPr>
          <p:nvPr/>
        </p:nvCxnSpPr>
        <p:spPr>
          <a:xfrm flipV="1">
            <a:off x="2673590" y="3333085"/>
            <a:ext cx="1186913" cy="238"/>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eur droit avec flèche 39">
            <a:extLst>
              <a:ext uri="{FF2B5EF4-FFF2-40B4-BE49-F238E27FC236}">
                <a16:creationId xmlns:a16="http://schemas.microsoft.com/office/drawing/2014/main" id="{58207CE5-C83C-4029-80A0-5DD67887BBE0}"/>
              </a:ext>
            </a:extLst>
          </p:cNvPr>
          <p:cNvCxnSpPr>
            <a:cxnSpLocks/>
            <a:stCxn id="34" idx="3"/>
            <a:endCxn id="39" idx="1"/>
          </p:cNvCxnSpPr>
          <p:nvPr/>
        </p:nvCxnSpPr>
        <p:spPr>
          <a:xfrm flipV="1">
            <a:off x="4372811" y="3329230"/>
            <a:ext cx="2005179" cy="3855"/>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79" name="Connecteur droit avec flèche 78">
            <a:extLst>
              <a:ext uri="{FF2B5EF4-FFF2-40B4-BE49-F238E27FC236}">
                <a16:creationId xmlns:a16="http://schemas.microsoft.com/office/drawing/2014/main" id="{A20DA4AF-E973-430C-835D-4D73D341CFDF}"/>
              </a:ext>
            </a:extLst>
          </p:cNvPr>
          <p:cNvCxnSpPr>
            <a:cxnSpLocks/>
            <a:stCxn id="34" idx="0"/>
            <a:endCxn id="104" idx="3"/>
          </p:cNvCxnSpPr>
          <p:nvPr/>
        </p:nvCxnSpPr>
        <p:spPr>
          <a:xfrm flipH="1" flipV="1">
            <a:off x="3659032" y="2635374"/>
            <a:ext cx="457625" cy="441557"/>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Cylindre 103">
            <a:extLst>
              <a:ext uri="{FF2B5EF4-FFF2-40B4-BE49-F238E27FC236}">
                <a16:creationId xmlns:a16="http://schemas.microsoft.com/office/drawing/2014/main" id="{FB8F0D81-38AE-4BA7-B6FC-070A66FA30C9}"/>
              </a:ext>
            </a:extLst>
          </p:cNvPr>
          <p:cNvSpPr/>
          <p:nvPr/>
        </p:nvSpPr>
        <p:spPr>
          <a:xfrm>
            <a:off x="3333562" y="1860538"/>
            <a:ext cx="650940"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cxnSp>
        <p:nvCxnSpPr>
          <p:cNvPr id="106" name="Connecteur droit avec flèche 105">
            <a:extLst>
              <a:ext uri="{FF2B5EF4-FFF2-40B4-BE49-F238E27FC236}">
                <a16:creationId xmlns:a16="http://schemas.microsoft.com/office/drawing/2014/main" id="{76E75ECF-C0CA-4F7A-896E-26DBAEE667B5}"/>
              </a:ext>
            </a:extLst>
          </p:cNvPr>
          <p:cNvCxnSpPr>
            <a:cxnSpLocks/>
            <a:endCxn id="104" idx="2"/>
          </p:cNvCxnSpPr>
          <p:nvPr/>
        </p:nvCxnSpPr>
        <p:spPr>
          <a:xfrm flipV="1">
            <a:off x="3132793" y="2247956"/>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DECC6E75-83C8-4FA9-AC38-BDE9BE3E725F}"/>
              </a:ext>
            </a:extLst>
          </p:cNvPr>
          <p:cNvSpPr/>
          <p:nvPr/>
        </p:nvSpPr>
        <p:spPr>
          <a:xfrm>
            <a:off x="3741527" y="1184251"/>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cxnSp>
        <p:nvCxnSpPr>
          <p:cNvPr id="87" name="Connecteur droit avec flèche 86">
            <a:extLst>
              <a:ext uri="{FF2B5EF4-FFF2-40B4-BE49-F238E27FC236}">
                <a16:creationId xmlns:a16="http://schemas.microsoft.com/office/drawing/2014/main" id="{742E984C-CEE5-4340-837E-A8248A275E34}"/>
              </a:ext>
            </a:extLst>
          </p:cNvPr>
          <p:cNvCxnSpPr>
            <a:cxnSpLocks/>
            <a:stCxn id="86" idx="3"/>
            <a:endCxn id="62" idx="1"/>
          </p:cNvCxnSpPr>
          <p:nvPr/>
        </p:nvCxnSpPr>
        <p:spPr>
          <a:xfrm>
            <a:off x="4534907" y="1410356"/>
            <a:ext cx="4557920" cy="81140"/>
          </a:xfrm>
          <a:prstGeom prst="straightConnector1">
            <a:avLst/>
          </a:prstGeom>
          <a:ln w="44450">
            <a:solidFill>
              <a:srgbClr val="FF000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58056175-2E39-4A80-9A15-9E6045046EB3}"/>
              </a:ext>
            </a:extLst>
          </p:cNvPr>
          <p:cNvCxnSpPr>
            <a:cxnSpLocks/>
            <a:stCxn id="34" idx="0"/>
            <a:endCxn id="86" idx="2"/>
          </p:cNvCxnSpPr>
          <p:nvPr/>
        </p:nvCxnSpPr>
        <p:spPr>
          <a:xfrm flipV="1">
            <a:off x="4116657" y="1636461"/>
            <a:ext cx="21560" cy="1440470"/>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5899E0E-48E3-4FD4-9A5D-879D122F377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47" name="Rectangle 46">
            <a:extLst>
              <a:ext uri="{FF2B5EF4-FFF2-40B4-BE49-F238E27FC236}">
                <a16:creationId xmlns:a16="http://schemas.microsoft.com/office/drawing/2014/main" id="{F6BCB156-39BF-4706-A11C-378F16773430}"/>
              </a:ext>
            </a:extLst>
          </p:cNvPr>
          <p:cNvSpPr/>
          <p:nvPr/>
        </p:nvSpPr>
        <p:spPr>
          <a:xfrm>
            <a:off x="0" y="6604378"/>
            <a:ext cx="8864828"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48" name="Rectangle 47">
            <a:extLst>
              <a:ext uri="{FF2B5EF4-FFF2-40B4-BE49-F238E27FC236}">
                <a16:creationId xmlns:a16="http://schemas.microsoft.com/office/drawing/2014/main" id="{BB5EBEEE-E82C-4FD9-8567-5E709EBC134E}"/>
              </a:ext>
            </a:extLst>
          </p:cNvPr>
          <p:cNvSpPr/>
          <p:nvPr/>
        </p:nvSpPr>
        <p:spPr>
          <a:xfrm>
            <a:off x="1647939" y="760862"/>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49" name="Rectangle 48">
            <a:extLst>
              <a:ext uri="{FF2B5EF4-FFF2-40B4-BE49-F238E27FC236}">
                <a16:creationId xmlns:a16="http://schemas.microsoft.com/office/drawing/2014/main" id="{114E5E01-0685-4F1A-B200-C432D6F21641}"/>
              </a:ext>
            </a:extLst>
          </p:cNvPr>
          <p:cNvSpPr/>
          <p:nvPr/>
        </p:nvSpPr>
        <p:spPr>
          <a:xfrm>
            <a:off x="1809050" y="1016975"/>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50" name="Rectangle 49">
            <a:extLst>
              <a:ext uri="{FF2B5EF4-FFF2-40B4-BE49-F238E27FC236}">
                <a16:creationId xmlns:a16="http://schemas.microsoft.com/office/drawing/2014/main" id="{135B61D7-8BCC-43C8-877B-E33143DFF703}"/>
              </a:ext>
            </a:extLst>
          </p:cNvPr>
          <p:cNvSpPr/>
          <p:nvPr/>
        </p:nvSpPr>
        <p:spPr>
          <a:xfrm>
            <a:off x="1815928" y="1303797"/>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51" name="Rectangle 50">
            <a:extLst>
              <a:ext uri="{FF2B5EF4-FFF2-40B4-BE49-F238E27FC236}">
                <a16:creationId xmlns:a16="http://schemas.microsoft.com/office/drawing/2014/main" id="{326E6D40-35CF-4E03-A1ED-B6F2EE11B266}"/>
              </a:ext>
            </a:extLst>
          </p:cNvPr>
          <p:cNvSpPr/>
          <p:nvPr/>
        </p:nvSpPr>
        <p:spPr>
          <a:xfrm>
            <a:off x="1824723" y="1586797"/>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52" name="Rectangle 51">
            <a:extLst>
              <a:ext uri="{FF2B5EF4-FFF2-40B4-BE49-F238E27FC236}">
                <a16:creationId xmlns:a16="http://schemas.microsoft.com/office/drawing/2014/main" id="{F284889C-2CF0-4D75-BD34-4DAD3749E98F}"/>
              </a:ext>
            </a:extLst>
          </p:cNvPr>
          <p:cNvSpPr/>
          <p:nvPr/>
        </p:nvSpPr>
        <p:spPr>
          <a:xfrm>
            <a:off x="1824723" y="1877517"/>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53" name="Rectangle 52">
            <a:extLst>
              <a:ext uri="{FF2B5EF4-FFF2-40B4-BE49-F238E27FC236}">
                <a16:creationId xmlns:a16="http://schemas.microsoft.com/office/drawing/2014/main" id="{863FB872-76E9-457B-B813-727C351DE1A2}"/>
              </a:ext>
            </a:extLst>
          </p:cNvPr>
          <p:cNvSpPr/>
          <p:nvPr/>
        </p:nvSpPr>
        <p:spPr>
          <a:xfrm>
            <a:off x="1831575" y="2155465"/>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54" name="Connecteur droit avec flèche 53">
            <a:extLst>
              <a:ext uri="{FF2B5EF4-FFF2-40B4-BE49-F238E27FC236}">
                <a16:creationId xmlns:a16="http://schemas.microsoft.com/office/drawing/2014/main" id="{0D73282A-3D4F-43D0-81C7-ED64E60BC5D2}"/>
              </a:ext>
            </a:extLst>
          </p:cNvPr>
          <p:cNvCxnSpPr>
            <a:cxnSpLocks/>
          </p:cNvCxnSpPr>
          <p:nvPr/>
        </p:nvCxnSpPr>
        <p:spPr>
          <a:xfrm>
            <a:off x="2414121" y="120006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FFAEAB67-1A3E-4EFF-8BC0-FCABAAFC640C}"/>
              </a:ext>
            </a:extLst>
          </p:cNvPr>
          <p:cNvCxnSpPr>
            <a:cxnSpLocks/>
          </p:cNvCxnSpPr>
          <p:nvPr/>
        </p:nvCxnSpPr>
        <p:spPr>
          <a:xfrm>
            <a:off x="2418878" y="1476296"/>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2505760D-B084-4876-867B-986B6839E38D}"/>
              </a:ext>
            </a:extLst>
          </p:cNvPr>
          <p:cNvCxnSpPr>
            <a:cxnSpLocks/>
          </p:cNvCxnSpPr>
          <p:nvPr/>
        </p:nvCxnSpPr>
        <p:spPr>
          <a:xfrm>
            <a:off x="2423647" y="1746122"/>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69335893-1DC0-4593-BD88-C108CF41DC12}"/>
              </a:ext>
            </a:extLst>
          </p:cNvPr>
          <p:cNvCxnSpPr>
            <a:cxnSpLocks/>
          </p:cNvCxnSpPr>
          <p:nvPr/>
        </p:nvCxnSpPr>
        <p:spPr>
          <a:xfrm>
            <a:off x="2433167" y="2031874"/>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4E841463-AD4F-4D94-A2BA-1E747415730F}"/>
              </a:ext>
            </a:extLst>
          </p:cNvPr>
          <p:cNvCxnSpPr>
            <a:cxnSpLocks/>
            <a:endCxn id="104" idx="2"/>
          </p:cNvCxnSpPr>
          <p:nvPr/>
        </p:nvCxnSpPr>
        <p:spPr>
          <a:xfrm>
            <a:off x="2948247" y="2241816"/>
            <a:ext cx="385315" cy="61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eur droit avec flèche 75">
            <a:extLst>
              <a:ext uri="{FF2B5EF4-FFF2-40B4-BE49-F238E27FC236}">
                <a16:creationId xmlns:a16="http://schemas.microsoft.com/office/drawing/2014/main" id="{CE3B29C9-C484-44A6-A4D9-1DC71029A664}"/>
              </a:ext>
            </a:extLst>
          </p:cNvPr>
          <p:cNvCxnSpPr>
            <a:cxnSpLocks/>
            <a:stCxn id="34" idx="0"/>
            <a:endCxn id="48" idx="2"/>
          </p:cNvCxnSpPr>
          <p:nvPr/>
        </p:nvCxnSpPr>
        <p:spPr>
          <a:xfrm flipH="1" flipV="1">
            <a:off x="2483758" y="2487385"/>
            <a:ext cx="1632899" cy="589546"/>
          </a:xfrm>
          <a:prstGeom prst="straightConnector1">
            <a:avLst/>
          </a:prstGeom>
          <a:ln w="44450">
            <a:solidFill>
              <a:schemeClr val="accent6">
                <a:lumMod val="50000"/>
                <a:alpha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FC5B1A4D-3924-4A5E-B232-50FECFF3E205}"/>
              </a:ext>
            </a:extLst>
          </p:cNvPr>
          <p:cNvPicPr>
            <a:picLocks noChangeAspect="1"/>
          </p:cNvPicPr>
          <p:nvPr/>
        </p:nvPicPr>
        <p:blipFill>
          <a:blip r:embed="rId11"/>
          <a:stretch>
            <a:fillRect/>
          </a:stretch>
        </p:blipFill>
        <p:spPr>
          <a:xfrm>
            <a:off x="5721098" y="45324"/>
            <a:ext cx="2412229" cy="1322744"/>
          </a:xfrm>
          <a:prstGeom prst="rect">
            <a:avLst/>
          </a:prstGeom>
        </p:spPr>
      </p:pic>
      <p:pic>
        <p:nvPicPr>
          <p:cNvPr id="88" name="Picture 4">
            <a:extLst>
              <a:ext uri="{FF2B5EF4-FFF2-40B4-BE49-F238E27FC236}">
                <a16:creationId xmlns:a16="http://schemas.microsoft.com/office/drawing/2014/main" id="{BF197CBE-1CFA-4D71-8565-735756DE38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2821" y="282121"/>
            <a:ext cx="734106" cy="734106"/>
          </a:xfrm>
          <a:prstGeom prst="rect">
            <a:avLst/>
          </a:prstGeom>
          <a:noFill/>
          <a:extLst>
            <a:ext uri="{909E8E84-426E-40DD-AFC4-6F175D3DCCD1}">
              <a14:hiddenFill xmlns:a14="http://schemas.microsoft.com/office/drawing/2010/main">
                <a:solidFill>
                  <a:srgbClr val="FFFFFF"/>
                </a:solidFill>
              </a14:hiddenFill>
            </a:ext>
          </a:extLst>
        </p:spPr>
      </p:pic>
      <p:pic>
        <p:nvPicPr>
          <p:cNvPr id="81" name="Graphique 80">
            <a:extLst>
              <a:ext uri="{FF2B5EF4-FFF2-40B4-BE49-F238E27FC236}">
                <a16:creationId xmlns:a16="http://schemas.microsoft.com/office/drawing/2014/main" id="{F3BACB0B-9F7B-42D4-A511-E75C64012F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751628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03" idx="1"/>
            <a:endCxn id="39" idx="3"/>
          </p:cNvCxnSpPr>
          <p:nvPr/>
        </p:nvCxnSpPr>
        <p:spPr>
          <a:xfrm flipH="1">
            <a:off x="7282865" y="2676702"/>
            <a:ext cx="1809962" cy="652528"/>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stCxn id="81" idx="2"/>
            <a:endCxn id="67" idx="0"/>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03" idx="1"/>
            <a:endCxn id="67" idx="3"/>
          </p:cNvCxnSpPr>
          <p:nvPr/>
        </p:nvCxnSpPr>
        <p:spPr>
          <a:xfrm flipH="1" flipV="1">
            <a:off x="7264455" y="2104871"/>
            <a:ext cx="1828372" cy="571831"/>
          </a:xfrm>
          <a:prstGeom prst="straightConnector1">
            <a:avLst/>
          </a:prstGeom>
          <a:ln w="44450">
            <a:solidFill>
              <a:srgbClr val="7030A0">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A1B32948-4880-4910-B70B-FE850425D0CD}"/>
              </a:ext>
            </a:extLst>
          </p:cNvPr>
          <p:cNvCxnSpPr>
            <a:cxnSpLocks/>
            <a:stCxn id="84" idx="2"/>
            <a:endCxn id="67" idx="0"/>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66800EE-896A-408B-B854-42E550D51C63}"/>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08" name="Picture 2" descr="OpenShift — Wikipédia">
            <a:extLst>
              <a:ext uri="{FF2B5EF4-FFF2-40B4-BE49-F238E27FC236}">
                <a16:creationId xmlns:a16="http://schemas.microsoft.com/office/drawing/2014/main" id="{65CFDEA5-5AEF-47E2-AE68-D24C69A13C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9" name="ZoneTexte 148">
            <a:extLst>
              <a:ext uri="{FF2B5EF4-FFF2-40B4-BE49-F238E27FC236}">
                <a16:creationId xmlns:a16="http://schemas.microsoft.com/office/drawing/2014/main" id="{BEABF414-8CFE-4390-9954-53685B782E2B}"/>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50" name="Picture 2" descr="Kubernetes hands on series: Pods. Pods are the smallest deployable units… |  by Rakesh Jain | Medium">
            <a:extLst>
              <a:ext uri="{FF2B5EF4-FFF2-40B4-BE49-F238E27FC236}">
                <a16:creationId xmlns:a16="http://schemas.microsoft.com/office/drawing/2014/main" id="{8DBB83F4-2F42-4582-847E-580BC9DA41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Kubernetes hands on series: Pods. Pods are the smallest deployable units… |  by Rakesh Jain | Medium">
            <a:extLst>
              <a:ext uri="{FF2B5EF4-FFF2-40B4-BE49-F238E27FC236}">
                <a16:creationId xmlns:a16="http://schemas.microsoft.com/office/drawing/2014/main" id="{E0D9F8D4-C6CC-42E9-89D5-6BFF723D11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Kubernetes hands on series: Pods. Pods are the smallest deployable units… |  by Rakesh Jain | Medium">
            <a:extLst>
              <a:ext uri="{FF2B5EF4-FFF2-40B4-BE49-F238E27FC236}">
                <a16:creationId xmlns:a16="http://schemas.microsoft.com/office/drawing/2014/main" id="{8A5C2188-A545-444E-AD8A-4AFF6A5244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53" name="ZoneTexte 152">
            <a:extLst>
              <a:ext uri="{FF2B5EF4-FFF2-40B4-BE49-F238E27FC236}">
                <a16:creationId xmlns:a16="http://schemas.microsoft.com/office/drawing/2014/main" id="{F0EF2778-5AFB-4F93-B841-6C28D5DC8FA9}"/>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54" name="ZoneTexte 153">
            <a:extLst>
              <a:ext uri="{FF2B5EF4-FFF2-40B4-BE49-F238E27FC236}">
                <a16:creationId xmlns:a16="http://schemas.microsoft.com/office/drawing/2014/main" id="{419829D6-D4E4-4CDC-9021-717B301C79C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55" name="ZoneTexte 154">
            <a:extLst>
              <a:ext uri="{FF2B5EF4-FFF2-40B4-BE49-F238E27FC236}">
                <a16:creationId xmlns:a16="http://schemas.microsoft.com/office/drawing/2014/main" id="{B1EFCF15-C698-445F-BDD8-BB66A39AC1A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69" name="Titre 1">
            <a:extLst>
              <a:ext uri="{FF2B5EF4-FFF2-40B4-BE49-F238E27FC236}">
                <a16:creationId xmlns:a16="http://schemas.microsoft.com/office/drawing/2014/main" id="{6944A308-08AC-4E78-8F6B-58F67EB9B062}"/>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71" name="Picture 6">
            <a:extLst>
              <a:ext uri="{FF2B5EF4-FFF2-40B4-BE49-F238E27FC236}">
                <a16:creationId xmlns:a16="http://schemas.microsoft.com/office/drawing/2014/main" id="{5475C590-1ED1-4CA7-8D42-B79A03C5190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7451536F-9062-4311-87EF-1FE2DD38DDA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625A5A45-82A7-441C-9E98-F4569EA290A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3C1815FD-3CBE-4DEE-922B-845B70BDB4D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03D5285D-89FB-42F2-A45A-0EA1D2C82BF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8">
            <a:extLst>
              <a:ext uri="{FF2B5EF4-FFF2-40B4-BE49-F238E27FC236}">
                <a16:creationId xmlns:a16="http://schemas.microsoft.com/office/drawing/2014/main" id="{01C809C2-39BA-4659-82FF-647A4F22362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Connecteur droit avec flèche 84">
            <a:extLst>
              <a:ext uri="{FF2B5EF4-FFF2-40B4-BE49-F238E27FC236}">
                <a16:creationId xmlns:a16="http://schemas.microsoft.com/office/drawing/2014/main" id="{790449C4-234E-4820-8FC1-83CA20B49E33}"/>
              </a:ext>
            </a:extLst>
          </p:cNvPr>
          <p:cNvCxnSpPr>
            <a:cxnSpLocks/>
            <a:stCxn id="70" idx="2"/>
            <a:endCxn id="67" idx="0"/>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1E4130DB-1029-420F-AF70-7003393044E9}"/>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76" name="Rectangle 75">
            <a:extLst>
              <a:ext uri="{FF2B5EF4-FFF2-40B4-BE49-F238E27FC236}">
                <a16:creationId xmlns:a16="http://schemas.microsoft.com/office/drawing/2014/main" id="{66AE2221-0559-44DB-9F9F-E4E6618B6341}"/>
              </a:ext>
            </a:extLst>
          </p:cNvPr>
          <p:cNvSpPr/>
          <p:nvPr/>
        </p:nvSpPr>
        <p:spPr>
          <a:xfrm>
            <a:off x="0" y="6604378"/>
            <a:ext cx="8864828" cy="27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8" name="Picture 4" descr="Azure Machine Learning">
            <a:extLst>
              <a:ext uri="{FF2B5EF4-FFF2-40B4-BE49-F238E27FC236}">
                <a16:creationId xmlns:a16="http://schemas.microsoft.com/office/drawing/2014/main" id="{2FA83A2E-EE8D-4DFE-A63E-D781990BB1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0" name="ZoneTexte 89">
            <a:extLst>
              <a:ext uri="{FF2B5EF4-FFF2-40B4-BE49-F238E27FC236}">
                <a16:creationId xmlns:a16="http://schemas.microsoft.com/office/drawing/2014/main" id="{D16177CE-E54E-4290-87A0-6916B9B3EB80}"/>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cxnSp>
        <p:nvCxnSpPr>
          <p:cNvPr id="93" name="Connecteur droit avec flèche 92">
            <a:extLst>
              <a:ext uri="{FF2B5EF4-FFF2-40B4-BE49-F238E27FC236}">
                <a16:creationId xmlns:a16="http://schemas.microsoft.com/office/drawing/2014/main" id="{254627FD-8537-4323-A005-83C9FE7959FC}"/>
              </a:ext>
            </a:extLst>
          </p:cNvPr>
          <p:cNvCxnSpPr>
            <a:cxnSpLocks/>
          </p:cNvCxnSpPr>
          <p:nvPr/>
        </p:nvCxnSpPr>
        <p:spPr>
          <a:xfrm flipV="1">
            <a:off x="3132793" y="2247956"/>
            <a:ext cx="200769"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a:extLst>
              <a:ext uri="{FF2B5EF4-FFF2-40B4-BE49-F238E27FC236}">
                <a16:creationId xmlns:a16="http://schemas.microsoft.com/office/drawing/2014/main" id="{F01FE57E-7164-4D1B-BEB5-4DCCC23BC28F}"/>
              </a:ext>
            </a:extLst>
          </p:cNvPr>
          <p:cNvCxnSpPr>
            <a:cxnSpLocks/>
          </p:cNvCxnSpPr>
          <p:nvPr/>
        </p:nvCxnSpPr>
        <p:spPr>
          <a:xfrm>
            <a:off x="2948247" y="2241816"/>
            <a:ext cx="385315" cy="614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0" name="Graphique 119">
            <a:extLst>
              <a:ext uri="{FF2B5EF4-FFF2-40B4-BE49-F238E27FC236}">
                <a16:creationId xmlns:a16="http://schemas.microsoft.com/office/drawing/2014/main" id="{C608D0D5-4DF7-47D2-8B51-F056F2A8DC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117787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56" name="Rectangle 55">
            <a:extLst>
              <a:ext uri="{FF2B5EF4-FFF2-40B4-BE49-F238E27FC236}">
                <a16:creationId xmlns:a16="http://schemas.microsoft.com/office/drawing/2014/main" id="{CB9A21A7-C30B-4B64-BAC1-A0294480159B}"/>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58" name="Picture 2" descr="OpenShift — Wikipédia">
            <a:extLst>
              <a:ext uri="{FF2B5EF4-FFF2-40B4-BE49-F238E27FC236}">
                <a16:creationId xmlns:a16="http://schemas.microsoft.com/office/drawing/2014/main" id="{2164E41B-6E42-46F3-92FE-8394A26DB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321AAB02-FCF8-4B96-9BCC-2137B75CB486}"/>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60" name="Picture 2" descr="Kubernetes hands on series: Pods. Pods are the smallest deployable units… |  by Rakesh Jain | Medium">
            <a:extLst>
              <a:ext uri="{FF2B5EF4-FFF2-40B4-BE49-F238E27FC236}">
                <a16:creationId xmlns:a16="http://schemas.microsoft.com/office/drawing/2014/main" id="{C692A71E-2389-4CA7-9567-28DCDFA58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Kubernetes hands on series: Pods. Pods are the smallest deployable units… |  by Rakesh Jain | Medium">
            <a:extLst>
              <a:ext uri="{FF2B5EF4-FFF2-40B4-BE49-F238E27FC236}">
                <a16:creationId xmlns:a16="http://schemas.microsoft.com/office/drawing/2014/main" id="{28F4218E-2AA8-44E3-9E3E-BCE6D32986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Kubernetes hands on series: Pods. Pods are the smallest deployable units… |  by Rakesh Jain | Medium">
            <a:extLst>
              <a:ext uri="{FF2B5EF4-FFF2-40B4-BE49-F238E27FC236}">
                <a16:creationId xmlns:a16="http://schemas.microsoft.com/office/drawing/2014/main" id="{55731569-6CE3-42D4-861A-FF66FAAF9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061606CD-ADAD-47F3-BE85-E998028F1A23}"/>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71" name="ZoneTexte 70">
            <a:extLst>
              <a:ext uri="{FF2B5EF4-FFF2-40B4-BE49-F238E27FC236}">
                <a16:creationId xmlns:a16="http://schemas.microsoft.com/office/drawing/2014/main" id="{092204FF-F8BE-49C7-985F-0E37D32A4E5E}"/>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6" name="ZoneTexte 75">
            <a:extLst>
              <a:ext uri="{FF2B5EF4-FFF2-40B4-BE49-F238E27FC236}">
                <a16:creationId xmlns:a16="http://schemas.microsoft.com/office/drawing/2014/main" id="{F4030B4C-6F65-46F6-9ED3-8A140695B19B}"/>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81" name="Titre 1">
            <a:extLst>
              <a:ext uri="{FF2B5EF4-FFF2-40B4-BE49-F238E27FC236}">
                <a16:creationId xmlns:a16="http://schemas.microsoft.com/office/drawing/2014/main" id="{47C26101-0477-4537-8312-E8F2A8296A1C}"/>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84" name="Picture 6">
            <a:extLst>
              <a:ext uri="{FF2B5EF4-FFF2-40B4-BE49-F238E27FC236}">
                <a16:creationId xmlns:a16="http://schemas.microsoft.com/office/drawing/2014/main" id="{47E95C59-AEEB-4C6D-84F4-B933642D0E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a:extLst>
              <a:ext uri="{FF2B5EF4-FFF2-40B4-BE49-F238E27FC236}">
                <a16:creationId xmlns:a16="http://schemas.microsoft.com/office/drawing/2014/main" id="{91434377-371E-419F-B01F-8B4B431D46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279F2327-433A-40C0-999C-AE4AF553CA2A}"/>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6">
            <a:extLst>
              <a:ext uri="{FF2B5EF4-FFF2-40B4-BE49-F238E27FC236}">
                <a16:creationId xmlns:a16="http://schemas.microsoft.com/office/drawing/2014/main" id="{D20E65B4-35B4-4BF8-BFBB-D43D2F02EC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a:extLst>
              <a:ext uri="{FF2B5EF4-FFF2-40B4-BE49-F238E27FC236}">
                <a16:creationId xmlns:a16="http://schemas.microsoft.com/office/drawing/2014/main" id="{F05D1B94-C6A3-4E44-BF6E-0EA2224E58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a:extLst>
              <a:ext uri="{FF2B5EF4-FFF2-40B4-BE49-F238E27FC236}">
                <a16:creationId xmlns:a16="http://schemas.microsoft.com/office/drawing/2014/main" id="{A23F488A-BDB9-4BBB-A594-1D8E59D3BA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Azure Machine Learning">
            <a:extLst>
              <a:ext uri="{FF2B5EF4-FFF2-40B4-BE49-F238E27FC236}">
                <a16:creationId xmlns:a16="http://schemas.microsoft.com/office/drawing/2014/main" id="{67B38922-8909-4FC5-8216-62775A4BC0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E1B8482B-7564-4EDC-9567-A3450F5DBF12}"/>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97" name="ZoneTexte 96">
            <a:extLst>
              <a:ext uri="{FF2B5EF4-FFF2-40B4-BE49-F238E27FC236}">
                <a16:creationId xmlns:a16="http://schemas.microsoft.com/office/drawing/2014/main" id="{7561C245-4AEF-4F97-B248-3933DC917767}"/>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pic>
        <p:nvPicPr>
          <p:cNvPr id="121" name="Picture 8">
            <a:extLst>
              <a:ext uri="{FF2B5EF4-FFF2-40B4-BE49-F238E27FC236}">
                <a16:creationId xmlns:a16="http://schemas.microsoft.com/office/drawing/2014/main" id="{AC5F697D-6E4C-4D30-8E12-662D95868E6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460" t="11033" r="9943" b="57089"/>
          <a:stretch/>
        </p:blipFill>
        <p:spPr bwMode="auto">
          <a:xfrm>
            <a:off x="7593536" y="5059805"/>
            <a:ext cx="637901" cy="623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7386E1F6-C501-4F41-A510-D7D112063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505" y="5168125"/>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Azure DevOps Pipelines: Multi-Stage Pipelines">
            <a:extLst>
              <a:ext uri="{FF2B5EF4-FFF2-40B4-BE49-F238E27FC236}">
                <a16:creationId xmlns:a16="http://schemas.microsoft.com/office/drawing/2014/main" id="{9EA508AE-CD1C-467C-AF00-397696A90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6528" y="4803651"/>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Connecteur droit avec flèche 124">
            <a:extLst>
              <a:ext uri="{FF2B5EF4-FFF2-40B4-BE49-F238E27FC236}">
                <a16:creationId xmlns:a16="http://schemas.microsoft.com/office/drawing/2014/main" id="{74798CDA-6E92-4889-9EB6-0D6E970C8C5E}"/>
              </a:ext>
            </a:extLst>
          </p:cNvPr>
          <p:cNvCxnSpPr>
            <a:cxnSpLocks/>
            <a:stCxn id="123" idx="1"/>
          </p:cNvCxnSpPr>
          <p:nvPr/>
        </p:nvCxnSpPr>
        <p:spPr>
          <a:xfrm flipH="1">
            <a:off x="4972717" y="5371716"/>
            <a:ext cx="982788" cy="0"/>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C32EFBDF-86C9-4F36-8A6B-AF3B9748DDEE}"/>
              </a:ext>
            </a:extLst>
          </p:cNvPr>
          <p:cNvCxnSpPr>
            <a:cxnSpLocks/>
            <a:stCxn id="121" idx="1"/>
            <a:endCxn id="123" idx="3"/>
          </p:cNvCxnSpPr>
          <p:nvPr/>
        </p:nvCxnSpPr>
        <p:spPr>
          <a:xfrm flipH="1">
            <a:off x="6929699" y="5371716"/>
            <a:ext cx="663837" cy="0"/>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9B3FC2B-9443-44A5-944D-08A26B4C8945}"/>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0" name="Rectangle 79">
            <a:extLst>
              <a:ext uri="{FF2B5EF4-FFF2-40B4-BE49-F238E27FC236}">
                <a16:creationId xmlns:a16="http://schemas.microsoft.com/office/drawing/2014/main" id="{56F2F6A3-35D6-4548-9829-7DBB676FD781}"/>
              </a:ext>
            </a:extLst>
          </p:cNvPr>
          <p:cNvSpPr/>
          <p:nvPr/>
        </p:nvSpPr>
        <p:spPr>
          <a:xfrm>
            <a:off x="0" y="6604377"/>
            <a:ext cx="8864828" cy="264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7" name="Picture 4" descr="Azure Machine Learning">
            <a:extLst>
              <a:ext uri="{FF2B5EF4-FFF2-40B4-BE49-F238E27FC236}">
                <a16:creationId xmlns:a16="http://schemas.microsoft.com/office/drawing/2014/main" id="{67C369FD-2900-419F-97F5-A8F679EF19F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B6B16204-C3EB-4B06-B595-F1CD718CE5B3}"/>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3" name="ZoneTexte 82">
            <a:extLst>
              <a:ext uri="{FF2B5EF4-FFF2-40B4-BE49-F238E27FC236}">
                <a16:creationId xmlns:a16="http://schemas.microsoft.com/office/drawing/2014/main" id="{3FE0780F-9C41-4A57-91CF-663D66D4124B}"/>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87" name="Picture 4" descr="Azure Machine Learning">
            <a:extLst>
              <a:ext uri="{FF2B5EF4-FFF2-40B4-BE49-F238E27FC236}">
                <a16:creationId xmlns:a16="http://schemas.microsoft.com/office/drawing/2014/main" id="{012CFFC5-B42C-4214-A7F1-FB179A90E1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8" name="ZoneTexte 87">
            <a:extLst>
              <a:ext uri="{FF2B5EF4-FFF2-40B4-BE49-F238E27FC236}">
                <a16:creationId xmlns:a16="http://schemas.microsoft.com/office/drawing/2014/main" id="{5D81D108-9948-4A38-846A-810C2AA6D99F}"/>
              </a:ext>
            </a:extLst>
          </p:cNvPr>
          <p:cNvSpPr txBox="1"/>
          <p:nvPr/>
        </p:nvSpPr>
        <p:spPr>
          <a:xfrm>
            <a:off x="2039194" y="324417"/>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128" name="Graphique 127">
            <a:extLst>
              <a:ext uri="{FF2B5EF4-FFF2-40B4-BE49-F238E27FC236}">
                <a16:creationId xmlns:a16="http://schemas.microsoft.com/office/drawing/2014/main" id="{7739C264-38CD-4406-BAA9-CE824E579E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56761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62" idx="1"/>
            <a:endCxn id="39" idx="3"/>
          </p:cNvCxnSpPr>
          <p:nvPr/>
        </p:nvCxnSpPr>
        <p:spPr>
          <a:xfrm flipH="1">
            <a:off x="7282865" y="1491496"/>
            <a:ext cx="1809962" cy="183773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62" idx="1"/>
            <a:endCxn id="67" idx="3"/>
          </p:cNvCxnSpPr>
          <p:nvPr/>
        </p:nvCxnSpPr>
        <p:spPr>
          <a:xfrm flipH="1">
            <a:off x="7264455" y="1491496"/>
            <a:ext cx="1828372" cy="61337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84" name="Picture 4" descr="Azure Machine Learning">
            <a:extLst>
              <a:ext uri="{FF2B5EF4-FFF2-40B4-BE49-F238E27FC236}">
                <a16:creationId xmlns:a16="http://schemas.microsoft.com/office/drawing/2014/main" id="{9BFDA2D1-67E1-438B-A78A-43FA65FF5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B0A35BB-417F-489A-A273-31E9D0123AB7}"/>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86" name="ZoneTexte 85">
            <a:extLst>
              <a:ext uri="{FF2B5EF4-FFF2-40B4-BE49-F238E27FC236}">
                <a16:creationId xmlns:a16="http://schemas.microsoft.com/office/drawing/2014/main" id="{571EBCD3-A1EE-4410-A5B9-05D8D7B9CDF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a:extLst>
              <a:ext uri="{FF2B5EF4-FFF2-40B4-BE49-F238E27FC236}">
                <a16:creationId xmlns:a16="http://schemas.microsoft.com/office/drawing/2014/main" id="{A340ADAF-B438-4832-B366-8FE511E4EE3A}"/>
              </a:ext>
            </a:extLst>
          </p:cNvPr>
          <p:cNvCxnSpPr>
            <a:cxnSpLocks/>
            <a:stCxn id="115" idx="2"/>
            <a:endCxn id="154"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re 1">
            <a:extLst>
              <a:ext uri="{FF2B5EF4-FFF2-40B4-BE49-F238E27FC236}">
                <a16:creationId xmlns:a16="http://schemas.microsoft.com/office/drawing/2014/main" id="{EDFBC91D-F21D-48D9-8F1A-D9BB793F83F3}"/>
              </a:ext>
            </a:extLst>
          </p:cNvPr>
          <p:cNvSpPr txBox="1">
            <a:spLocks/>
          </p:cNvSpPr>
          <p:nvPr/>
        </p:nvSpPr>
        <p:spPr>
          <a:xfrm>
            <a:off x="8864828" y="6350376"/>
            <a:ext cx="3327172" cy="518437"/>
          </a:xfrm>
          <a:prstGeom prst="rect">
            <a:avLst/>
          </a:prstGeom>
          <a:solidFill>
            <a:schemeClr val="tx1">
              <a:lumMod val="50000"/>
            </a:schemeClr>
          </a:soli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Industrialization phase</a:t>
            </a:r>
          </a:p>
        </p:txBody>
      </p:sp>
      <p:pic>
        <p:nvPicPr>
          <p:cNvPr id="101" name="Picture 6">
            <a:extLst>
              <a:ext uri="{FF2B5EF4-FFF2-40B4-BE49-F238E27FC236}">
                <a16:creationId xmlns:a16="http://schemas.microsoft.com/office/drawing/2014/main" id="{734662DC-3AAA-4F0E-96ED-52502BF04E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B5A5D750-E288-496E-B95F-01CE9C30F9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BB8D620-2646-4313-AE7F-D260B7A90627}"/>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D2144180-867B-47AC-874E-DACAC27C0D63}"/>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9F6C4FF8-1657-427A-803C-8C8BEE3703B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EDA76EEC-C98F-47CC-ADBE-A9A113AECE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A3ECD70A-D406-4F8F-BEAA-68122E8F8C0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BFFBC910-400C-42CD-887C-5F00F7724D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EB6963F-0660-4FA5-BB68-691E63D91E0F}"/>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AB14E065-988E-4AB5-B208-ABE483DC24DA}"/>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12" name="Rectangle 111">
            <a:extLst>
              <a:ext uri="{FF2B5EF4-FFF2-40B4-BE49-F238E27FC236}">
                <a16:creationId xmlns:a16="http://schemas.microsoft.com/office/drawing/2014/main" id="{70ACB64A-AAF8-46F2-ADFE-102AD303BDCE}"/>
              </a:ext>
            </a:extLst>
          </p:cNvPr>
          <p:cNvSpPr/>
          <p:nvPr/>
        </p:nvSpPr>
        <p:spPr>
          <a:xfrm>
            <a:off x="0" y="6604378"/>
            <a:ext cx="8864828" cy="24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105" name="Rectangle 104">
            <a:extLst>
              <a:ext uri="{FF2B5EF4-FFF2-40B4-BE49-F238E27FC236}">
                <a16:creationId xmlns:a16="http://schemas.microsoft.com/office/drawing/2014/main" id="{CED6A269-2367-471A-B3C9-290C272B18E5}"/>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52" name="Connecteur droit avec flèche 151">
            <a:extLst>
              <a:ext uri="{FF2B5EF4-FFF2-40B4-BE49-F238E27FC236}">
                <a16:creationId xmlns:a16="http://schemas.microsoft.com/office/drawing/2014/main" id="{CC5C94D2-0CA6-4D82-858F-0049069E48AE}"/>
              </a:ext>
            </a:extLst>
          </p:cNvPr>
          <p:cNvCxnSpPr>
            <a:cxnSpLocks/>
            <a:endCxn id="151"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9BE81C3A-F660-443E-8FBC-B6A04D25A936}"/>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4" name="Rectangle 153">
            <a:extLst>
              <a:ext uri="{FF2B5EF4-FFF2-40B4-BE49-F238E27FC236}">
                <a16:creationId xmlns:a16="http://schemas.microsoft.com/office/drawing/2014/main" id="{E536E878-9E93-4B34-81A5-CF1D2258F7DE}"/>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5" name="Rectangle 154">
            <a:extLst>
              <a:ext uri="{FF2B5EF4-FFF2-40B4-BE49-F238E27FC236}">
                <a16:creationId xmlns:a16="http://schemas.microsoft.com/office/drawing/2014/main" id="{D0493AD9-CA2E-4ABC-AC10-407A5C224D0C}"/>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6" name="Rectangle 155">
            <a:extLst>
              <a:ext uri="{FF2B5EF4-FFF2-40B4-BE49-F238E27FC236}">
                <a16:creationId xmlns:a16="http://schemas.microsoft.com/office/drawing/2014/main" id="{112C878E-E629-4E73-AD6A-F48DAE627823}"/>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7" name="Rectangle 156">
            <a:extLst>
              <a:ext uri="{FF2B5EF4-FFF2-40B4-BE49-F238E27FC236}">
                <a16:creationId xmlns:a16="http://schemas.microsoft.com/office/drawing/2014/main" id="{6B734338-8F29-450A-8FD8-B64BF47DA9F1}"/>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58" name="Rectangle 157">
            <a:extLst>
              <a:ext uri="{FF2B5EF4-FFF2-40B4-BE49-F238E27FC236}">
                <a16:creationId xmlns:a16="http://schemas.microsoft.com/office/drawing/2014/main" id="{A3750E1B-4E9C-40E7-9E1B-CFDD05D9E498}"/>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59" name="Rectangle 158">
            <a:extLst>
              <a:ext uri="{FF2B5EF4-FFF2-40B4-BE49-F238E27FC236}">
                <a16:creationId xmlns:a16="http://schemas.microsoft.com/office/drawing/2014/main" id="{5C7E7A9F-228D-4778-8C41-67C48049C50E}"/>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60" name="Connecteur droit avec flèche 159">
            <a:extLst>
              <a:ext uri="{FF2B5EF4-FFF2-40B4-BE49-F238E27FC236}">
                <a16:creationId xmlns:a16="http://schemas.microsoft.com/office/drawing/2014/main" id="{9AD009C1-E00E-4E35-9DE4-08456CB4FA08}"/>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a:extLst>
              <a:ext uri="{FF2B5EF4-FFF2-40B4-BE49-F238E27FC236}">
                <a16:creationId xmlns:a16="http://schemas.microsoft.com/office/drawing/2014/main" id="{7C17EBFF-731A-4291-AFDA-CDFF746E12DC}"/>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eur droit avec flèche 161">
            <a:extLst>
              <a:ext uri="{FF2B5EF4-FFF2-40B4-BE49-F238E27FC236}">
                <a16:creationId xmlns:a16="http://schemas.microsoft.com/office/drawing/2014/main" id="{8BF8C852-F89B-49C3-972F-EC645F7B88EF}"/>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F4F0DDB8-F0ED-4457-9A20-80D0918EDC0E}"/>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avec flèche 163">
            <a:extLst>
              <a:ext uri="{FF2B5EF4-FFF2-40B4-BE49-F238E27FC236}">
                <a16:creationId xmlns:a16="http://schemas.microsoft.com/office/drawing/2014/main" id="{EED132A9-ED5C-4126-8B88-CCAEFF1F2E36}"/>
              </a:ext>
            </a:extLst>
          </p:cNvPr>
          <p:cNvCxnSpPr>
            <a:cxnSpLocks/>
            <a:stCxn id="159" idx="3"/>
            <a:endCxn id="151"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EBC3CCE9-256E-43F4-AAF8-FA5B071B653F}"/>
              </a:ext>
            </a:extLst>
          </p:cNvPr>
          <p:cNvCxnSpPr>
            <a:cxnSpLocks/>
            <a:stCxn id="115" idx="2"/>
            <a:endCxn id="151"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a:extLst>
              <a:ext uri="{FF2B5EF4-FFF2-40B4-BE49-F238E27FC236}">
                <a16:creationId xmlns:a16="http://schemas.microsoft.com/office/drawing/2014/main" id="{88D1C7CF-292F-47BF-BFA5-B7BA4B0ECA43}"/>
              </a:ext>
            </a:extLst>
          </p:cNvPr>
          <p:cNvCxnSpPr>
            <a:cxnSpLocks/>
            <a:stCxn id="115" idx="2"/>
            <a:endCxn id="105"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1" name="Cylindre 150">
            <a:extLst>
              <a:ext uri="{FF2B5EF4-FFF2-40B4-BE49-F238E27FC236}">
                <a16:creationId xmlns:a16="http://schemas.microsoft.com/office/drawing/2014/main" id="{33076FEF-5523-48A0-979B-2D71EB66018F}"/>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66" name="Graphique 165">
            <a:extLst>
              <a:ext uri="{FF2B5EF4-FFF2-40B4-BE49-F238E27FC236}">
                <a16:creationId xmlns:a16="http://schemas.microsoft.com/office/drawing/2014/main" id="{5842C484-AC4D-48C3-8E6E-C3E769A977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46" y="6461558"/>
            <a:ext cx="381111" cy="381111"/>
          </a:xfrm>
          <a:prstGeom prst="rect">
            <a:avLst/>
          </a:prstGeom>
        </p:spPr>
      </p:pic>
      <p:pic>
        <p:nvPicPr>
          <p:cNvPr id="87" name="Picture 2">
            <a:extLst>
              <a:ext uri="{FF2B5EF4-FFF2-40B4-BE49-F238E27FC236}">
                <a16:creationId xmlns:a16="http://schemas.microsoft.com/office/drawing/2014/main" id="{41FCD5E8-286C-4EBE-BAE6-CB85DA6E21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28579" y="882221"/>
            <a:ext cx="530852" cy="53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56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21" idx="1"/>
            <a:endCxn id="39" idx="3"/>
          </p:cNvCxnSpPr>
          <p:nvPr/>
        </p:nvCxnSpPr>
        <p:spPr>
          <a:xfrm flipH="1">
            <a:off x="7282865" y="2676702"/>
            <a:ext cx="1809962" cy="652528"/>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21" idx="1"/>
            <a:endCxn id="67" idx="3"/>
          </p:cNvCxnSpPr>
          <p:nvPr/>
        </p:nvCxnSpPr>
        <p:spPr>
          <a:xfrm flipH="1" flipV="1">
            <a:off x="7264455" y="2104871"/>
            <a:ext cx="1828372" cy="57183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6">
            <a:extLst>
              <a:ext uri="{FF2B5EF4-FFF2-40B4-BE49-F238E27FC236}">
                <a16:creationId xmlns:a16="http://schemas.microsoft.com/office/drawing/2014/main" id="{B04E833F-CCC9-4D51-B0C2-6650BB78533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51ADB439-0504-4C58-8EF3-0E85FAB554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CCBA626-B17F-4A2F-BFAF-99E561F3C4C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Connecteur droit avec flèche 108">
            <a:extLst>
              <a:ext uri="{FF2B5EF4-FFF2-40B4-BE49-F238E27FC236}">
                <a16:creationId xmlns:a16="http://schemas.microsoft.com/office/drawing/2014/main" id="{87FA4660-3C90-405C-A731-9B51FB90EAAF}"/>
              </a:ext>
            </a:extLst>
          </p:cNvPr>
          <p:cNvCxnSpPr>
            <a:cxnSpLocks/>
            <a:stCxn id="116" idx="2"/>
          </p:cNvCxnSpPr>
          <p:nvPr/>
        </p:nvCxnSpPr>
        <p:spPr>
          <a:xfrm>
            <a:off x="6110005" y="1327118"/>
            <a:ext cx="667353"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A73610F5-5BDE-4097-BFED-2CC939AA9729}"/>
              </a:ext>
            </a:extLst>
          </p:cNvPr>
          <p:cNvCxnSpPr>
            <a:cxnSpLocks/>
            <a:stCxn id="122" idx="2"/>
          </p:cNvCxnSpPr>
          <p:nvPr/>
        </p:nvCxnSpPr>
        <p:spPr>
          <a:xfrm flipH="1">
            <a:off x="6777358" y="1327118"/>
            <a:ext cx="43960" cy="574162"/>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6">
            <a:extLst>
              <a:ext uri="{FF2B5EF4-FFF2-40B4-BE49-F238E27FC236}">
                <a16:creationId xmlns:a16="http://schemas.microsoft.com/office/drawing/2014/main" id="{5706C567-1265-4F86-97F8-0011F1A1497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5832164" y="826195"/>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a:extLst>
              <a:ext uri="{FF2B5EF4-FFF2-40B4-BE49-F238E27FC236}">
                <a16:creationId xmlns:a16="http://schemas.microsoft.com/office/drawing/2014/main" id="{E15A97D6-EA8F-4FFA-9B5F-62F97232E9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6515752" y="827460"/>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a:extLst>
              <a:ext uri="{FF2B5EF4-FFF2-40B4-BE49-F238E27FC236}">
                <a16:creationId xmlns:a16="http://schemas.microsoft.com/office/drawing/2014/main" id="{D37EA858-A339-417C-BBCD-A28BB1F3EC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7254790" y="750839"/>
            <a:ext cx="637901" cy="623821"/>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Connecteur droit avec flèche 149">
            <a:extLst>
              <a:ext uri="{FF2B5EF4-FFF2-40B4-BE49-F238E27FC236}">
                <a16:creationId xmlns:a16="http://schemas.microsoft.com/office/drawing/2014/main" id="{43AD2C13-C128-4CC6-8690-17E40376ABB5}"/>
              </a:ext>
            </a:extLst>
          </p:cNvPr>
          <p:cNvCxnSpPr>
            <a:cxnSpLocks/>
            <a:stCxn id="149" idx="2"/>
          </p:cNvCxnSpPr>
          <p:nvPr/>
        </p:nvCxnSpPr>
        <p:spPr>
          <a:xfrm flipH="1">
            <a:off x="6777358" y="1374660"/>
            <a:ext cx="796383" cy="526620"/>
          </a:xfrm>
          <a:prstGeom prst="straightConnector1">
            <a:avLst/>
          </a:prstGeom>
          <a:ln w="44450">
            <a:solidFill>
              <a:srgbClr val="7030A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A4FDC810-DCEE-40DF-9188-97B12EBBF264}"/>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01" name="Rectangle 100">
            <a:extLst>
              <a:ext uri="{FF2B5EF4-FFF2-40B4-BE49-F238E27FC236}">
                <a16:creationId xmlns:a16="http://schemas.microsoft.com/office/drawing/2014/main" id="{609EE699-63A9-4DDA-8316-E88EDF5175D3}"/>
              </a:ext>
            </a:extLst>
          </p:cNvPr>
          <p:cNvSpPr/>
          <p:nvPr/>
        </p:nvSpPr>
        <p:spPr>
          <a:xfrm>
            <a:off x="0" y="6604377"/>
            <a:ext cx="9114971" cy="275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8" name="Picture 4" descr="Azure Machine Learning">
            <a:extLst>
              <a:ext uri="{FF2B5EF4-FFF2-40B4-BE49-F238E27FC236}">
                <a16:creationId xmlns:a16="http://schemas.microsoft.com/office/drawing/2014/main" id="{F6D27067-0160-4DAA-8996-D7D9B62B26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BC1DDB71-B8E3-4773-9DAD-14B4A7E4EAF6}"/>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52" name="ZoneTexte 151">
            <a:extLst>
              <a:ext uri="{FF2B5EF4-FFF2-40B4-BE49-F238E27FC236}">
                <a16:creationId xmlns:a16="http://schemas.microsoft.com/office/drawing/2014/main" id="{6429E018-B730-444D-81C2-59D7B77CF45C}"/>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53" name="Connecteur droit avec flèche 152">
            <a:extLst>
              <a:ext uri="{FF2B5EF4-FFF2-40B4-BE49-F238E27FC236}">
                <a16:creationId xmlns:a16="http://schemas.microsoft.com/office/drawing/2014/main" id="{D3106F89-5964-4D7E-807E-4FE75AE1AD10}"/>
              </a:ext>
            </a:extLst>
          </p:cNvPr>
          <p:cNvCxnSpPr>
            <a:cxnSpLocks/>
            <a:endCxn id="157"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1DC99F8-B9E6-4334-A62C-9DBD04522E6E}"/>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55" name="Connecteur droit avec flèche 154">
            <a:extLst>
              <a:ext uri="{FF2B5EF4-FFF2-40B4-BE49-F238E27FC236}">
                <a16:creationId xmlns:a16="http://schemas.microsoft.com/office/drawing/2014/main" id="{ED7D6D6B-93D4-44E8-B656-DBE09387BBA7}"/>
              </a:ext>
            </a:extLst>
          </p:cNvPr>
          <p:cNvCxnSpPr>
            <a:cxnSpLocks/>
            <a:endCxn id="170"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4EA11E75-6F93-4AB7-AA08-4424FED860E5}"/>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7" name="Rectangle 156">
            <a:extLst>
              <a:ext uri="{FF2B5EF4-FFF2-40B4-BE49-F238E27FC236}">
                <a16:creationId xmlns:a16="http://schemas.microsoft.com/office/drawing/2014/main" id="{F1567765-B503-4A43-A834-98E213B1A74C}"/>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8" name="Rectangle 157">
            <a:extLst>
              <a:ext uri="{FF2B5EF4-FFF2-40B4-BE49-F238E27FC236}">
                <a16:creationId xmlns:a16="http://schemas.microsoft.com/office/drawing/2014/main" id="{0373DC62-36CE-427E-BE90-8B533FF18C46}"/>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9" name="Rectangle 158">
            <a:extLst>
              <a:ext uri="{FF2B5EF4-FFF2-40B4-BE49-F238E27FC236}">
                <a16:creationId xmlns:a16="http://schemas.microsoft.com/office/drawing/2014/main" id="{534FBEFA-9DE4-431B-8760-6046C19A77BD}"/>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60" name="Rectangle 159">
            <a:extLst>
              <a:ext uri="{FF2B5EF4-FFF2-40B4-BE49-F238E27FC236}">
                <a16:creationId xmlns:a16="http://schemas.microsoft.com/office/drawing/2014/main" id="{85A220A8-DD4E-4BD8-A1C9-191FFD9C86FD}"/>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61" name="Rectangle 160">
            <a:extLst>
              <a:ext uri="{FF2B5EF4-FFF2-40B4-BE49-F238E27FC236}">
                <a16:creationId xmlns:a16="http://schemas.microsoft.com/office/drawing/2014/main" id="{0D805D37-719E-46E1-9613-84B74A51E93C}"/>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62" name="Rectangle 161">
            <a:extLst>
              <a:ext uri="{FF2B5EF4-FFF2-40B4-BE49-F238E27FC236}">
                <a16:creationId xmlns:a16="http://schemas.microsoft.com/office/drawing/2014/main" id="{BE03416A-E7AF-43FB-80AE-61BEB15AEF8E}"/>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63" name="Connecteur droit avec flèche 162">
            <a:extLst>
              <a:ext uri="{FF2B5EF4-FFF2-40B4-BE49-F238E27FC236}">
                <a16:creationId xmlns:a16="http://schemas.microsoft.com/office/drawing/2014/main" id="{83E26BCF-2F06-47B0-A242-0009CA00D1E9}"/>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avec flèche 163">
            <a:extLst>
              <a:ext uri="{FF2B5EF4-FFF2-40B4-BE49-F238E27FC236}">
                <a16:creationId xmlns:a16="http://schemas.microsoft.com/office/drawing/2014/main" id="{0F9DCF7B-716E-4E9C-AAEE-0B1135723F52}"/>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a:extLst>
              <a:ext uri="{FF2B5EF4-FFF2-40B4-BE49-F238E27FC236}">
                <a16:creationId xmlns:a16="http://schemas.microsoft.com/office/drawing/2014/main" id="{1518ECA4-5C5F-41D8-A499-3526C4911F6E}"/>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necteur droit avec flèche 165">
            <a:extLst>
              <a:ext uri="{FF2B5EF4-FFF2-40B4-BE49-F238E27FC236}">
                <a16:creationId xmlns:a16="http://schemas.microsoft.com/office/drawing/2014/main" id="{9BFEFC05-28C8-461D-9EB5-CBF4B36AE2C9}"/>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eur droit avec flèche 166">
            <a:extLst>
              <a:ext uri="{FF2B5EF4-FFF2-40B4-BE49-F238E27FC236}">
                <a16:creationId xmlns:a16="http://schemas.microsoft.com/office/drawing/2014/main" id="{F6075918-F019-41BC-9B66-86B358B5CBF6}"/>
              </a:ext>
            </a:extLst>
          </p:cNvPr>
          <p:cNvCxnSpPr>
            <a:cxnSpLocks/>
            <a:stCxn id="162" idx="3"/>
            <a:endCxn id="170"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eur droit avec flèche 167">
            <a:extLst>
              <a:ext uri="{FF2B5EF4-FFF2-40B4-BE49-F238E27FC236}">
                <a16:creationId xmlns:a16="http://schemas.microsoft.com/office/drawing/2014/main" id="{486505EB-F27B-4B74-8735-00B7C83EC32C}"/>
              </a:ext>
            </a:extLst>
          </p:cNvPr>
          <p:cNvCxnSpPr>
            <a:cxnSpLocks/>
            <a:endCxn id="170"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necteur droit avec flèche 168">
            <a:extLst>
              <a:ext uri="{FF2B5EF4-FFF2-40B4-BE49-F238E27FC236}">
                <a16:creationId xmlns:a16="http://schemas.microsoft.com/office/drawing/2014/main" id="{39E7130D-9F6A-4432-A288-CE6647445595}"/>
              </a:ext>
            </a:extLst>
          </p:cNvPr>
          <p:cNvCxnSpPr>
            <a:cxnSpLocks/>
            <a:endCxn id="154"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0" name="Cylindre 169">
            <a:extLst>
              <a:ext uri="{FF2B5EF4-FFF2-40B4-BE49-F238E27FC236}">
                <a16:creationId xmlns:a16="http://schemas.microsoft.com/office/drawing/2014/main" id="{F9AF23D5-78BE-4E57-89DA-481A724A5377}"/>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71" name="Picture 2">
            <a:extLst>
              <a:ext uri="{FF2B5EF4-FFF2-40B4-BE49-F238E27FC236}">
                <a16:creationId xmlns:a16="http://schemas.microsoft.com/office/drawing/2014/main" id="{95B23428-EDCB-4985-BD66-45E4761E35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51330" y="3014395"/>
            <a:ext cx="530852" cy="530852"/>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que 171">
            <a:extLst>
              <a:ext uri="{FF2B5EF4-FFF2-40B4-BE49-F238E27FC236}">
                <a16:creationId xmlns:a16="http://schemas.microsoft.com/office/drawing/2014/main" id="{197A2609-D34D-4F72-8BBA-C1FFDF57EAB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3950773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31" idx="1"/>
            <a:endCxn id="39" idx="3"/>
          </p:cNvCxnSpPr>
          <p:nvPr/>
        </p:nvCxnSpPr>
        <p:spPr>
          <a:xfrm flipH="1" flipV="1">
            <a:off x="7282865" y="3329230"/>
            <a:ext cx="1834547" cy="535505"/>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5A2E732D-963A-4FAA-91EE-6189426105D9}"/>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31" idx="1"/>
            <a:endCxn id="67" idx="3"/>
          </p:cNvCxnSpPr>
          <p:nvPr/>
        </p:nvCxnSpPr>
        <p:spPr>
          <a:xfrm flipH="1" flipV="1">
            <a:off x="7264455" y="2104871"/>
            <a:ext cx="1852957" cy="1759864"/>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0CB9DF47-A47B-4154-B425-36D71B1559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a:extLst>
              <a:ext uri="{FF2B5EF4-FFF2-40B4-BE49-F238E27FC236}">
                <a16:creationId xmlns:a16="http://schemas.microsoft.com/office/drawing/2014/main" id="{85F81F6D-7E22-4729-94B8-102F4BA9325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a:extLst>
              <a:ext uri="{FF2B5EF4-FFF2-40B4-BE49-F238E27FC236}">
                <a16:creationId xmlns:a16="http://schemas.microsoft.com/office/drawing/2014/main" id="{B39D89B5-674D-4B09-9587-CA1CB279A1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E2E6944-3D8F-4813-B031-627CF80296F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B938940-DFD4-1559-1ECD-6604B34D756C}"/>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
        <p:nvSpPr>
          <p:cNvPr id="108" name="Rectangle 107">
            <a:extLst>
              <a:ext uri="{FF2B5EF4-FFF2-40B4-BE49-F238E27FC236}">
                <a16:creationId xmlns:a16="http://schemas.microsoft.com/office/drawing/2014/main" id="{C26A184F-EDAD-487E-8078-43EA66F6CDD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4" name="Rectangle 93">
            <a:extLst>
              <a:ext uri="{FF2B5EF4-FFF2-40B4-BE49-F238E27FC236}">
                <a16:creationId xmlns:a16="http://schemas.microsoft.com/office/drawing/2014/main" id="{70B23536-2CFB-4084-B12D-9394F147F9C6}"/>
              </a:ext>
            </a:extLst>
          </p:cNvPr>
          <p:cNvSpPr/>
          <p:nvPr/>
        </p:nvSpPr>
        <p:spPr>
          <a:xfrm>
            <a:off x="0" y="6604378"/>
            <a:ext cx="9092827"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9" name="Picture 4" descr="Azure Machine Learning">
            <a:extLst>
              <a:ext uri="{FF2B5EF4-FFF2-40B4-BE49-F238E27FC236}">
                <a16:creationId xmlns:a16="http://schemas.microsoft.com/office/drawing/2014/main" id="{7E172DA4-CD44-436A-BD63-FBA5450B0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19F32875-0F2E-452D-A834-76056198F0E9}"/>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12" name="ZoneTexte 111">
            <a:extLst>
              <a:ext uri="{FF2B5EF4-FFF2-40B4-BE49-F238E27FC236}">
                <a16:creationId xmlns:a16="http://schemas.microsoft.com/office/drawing/2014/main" id="{CB3A22BF-AF27-486E-AF33-F19543216142}"/>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16" name="Connecteur droit avec flèche 115">
            <a:extLst>
              <a:ext uri="{FF2B5EF4-FFF2-40B4-BE49-F238E27FC236}">
                <a16:creationId xmlns:a16="http://schemas.microsoft.com/office/drawing/2014/main" id="{1BB9FFC7-8704-4B84-818B-2CB2DD6D7188}"/>
              </a:ext>
            </a:extLst>
          </p:cNvPr>
          <p:cNvCxnSpPr>
            <a:cxnSpLocks/>
            <a:endCxn id="151"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770B2E85-200D-49C7-B52B-D598C89C5057}"/>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49" name="Connecteur droit avec flèche 148">
            <a:extLst>
              <a:ext uri="{FF2B5EF4-FFF2-40B4-BE49-F238E27FC236}">
                <a16:creationId xmlns:a16="http://schemas.microsoft.com/office/drawing/2014/main" id="{8C31BCE3-B56C-43A9-8B32-AE7577785A6F}"/>
              </a:ext>
            </a:extLst>
          </p:cNvPr>
          <p:cNvCxnSpPr>
            <a:cxnSpLocks/>
            <a:endCxn id="164"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2FCFD51E-D969-4AD6-A203-0FE01237A839}"/>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1" name="Rectangle 150">
            <a:extLst>
              <a:ext uri="{FF2B5EF4-FFF2-40B4-BE49-F238E27FC236}">
                <a16:creationId xmlns:a16="http://schemas.microsoft.com/office/drawing/2014/main" id="{046CA8F6-DD30-4B93-B149-375D6CCC5ECE}"/>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2" name="Rectangle 151">
            <a:extLst>
              <a:ext uri="{FF2B5EF4-FFF2-40B4-BE49-F238E27FC236}">
                <a16:creationId xmlns:a16="http://schemas.microsoft.com/office/drawing/2014/main" id="{21E54018-6D09-4124-8CA2-71DA0B465AA1}"/>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3" name="Rectangle 152">
            <a:extLst>
              <a:ext uri="{FF2B5EF4-FFF2-40B4-BE49-F238E27FC236}">
                <a16:creationId xmlns:a16="http://schemas.microsoft.com/office/drawing/2014/main" id="{D03CF899-26C4-477B-9112-467033BDFCCA}"/>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4" name="Rectangle 153">
            <a:extLst>
              <a:ext uri="{FF2B5EF4-FFF2-40B4-BE49-F238E27FC236}">
                <a16:creationId xmlns:a16="http://schemas.microsoft.com/office/drawing/2014/main" id="{F12540DF-DA7C-455F-B453-56213F4FB3DF}"/>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55" name="Rectangle 154">
            <a:extLst>
              <a:ext uri="{FF2B5EF4-FFF2-40B4-BE49-F238E27FC236}">
                <a16:creationId xmlns:a16="http://schemas.microsoft.com/office/drawing/2014/main" id="{B723C5AD-D29E-49CE-A3D2-DD01F24511FB}"/>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56" name="Rectangle 155">
            <a:extLst>
              <a:ext uri="{FF2B5EF4-FFF2-40B4-BE49-F238E27FC236}">
                <a16:creationId xmlns:a16="http://schemas.microsoft.com/office/drawing/2014/main" id="{F1D9FAFB-5A94-4051-8331-0240A7EB5C62}"/>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57" name="Connecteur droit avec flèche 156">
            <a:extLst>
              <a:ext uri="{FF2B5EF4-FFF2-40B4-BE49-F238E27FC236}">
                <a16:creationId xmlns:a16="http://schemas.microsoft.com/office/drawing/2014/main" id="{D8B4352E-E700-4748-BF25-112C8C17D538}"/>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a:extLst>
              <a:ext uri="{FF2B5EF4-FFF2-40B4-BE49-F238E27FC236}">
                <a16:creationId xmlns:a16="http://schemas.microsoft.com/office/drawing/2014/main" id="{21DE893A-4849-45B1-AED4-B83EECA1CDDA}"/>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eur droit avec flèche 158">
            <a:extLst>
              <a:ext uri="{FF2B5EF4-FFF2-40B4-BE49-F238E27FC236}">
                <a16:creationId xmlns:a16="http://schemas.microsoft.com/office/drawing/2014/main" id="{F93D039C-98EC-4529-9418-80E28049336E}"/>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eur droit avec flèche 159">
            <a:extLst>
              <a:ext uri="{FF2B5EF4-FFF2-40B4-BE49-F238E27FC236}">
                <a16:creationId xmlns:a16="http://schemas.microsoft.com/office/drawing/2014/main" id="{20EFF19A-E38F-4B07-80C6-0AA340CF32FA}"/>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a:extLst>
              <a:ext uri="{FF2B5EF4-FFF2-40B4-BE49-F238E27FC236}">
                <a16:creationId xmlns:a16="http://schemas.microsoft.com/office/drawing/2014/main" id="{91DF8BE8-A092-4156-ABAA-0723D8B51D10}"/>
              </a:ext>
            </a:extLst>
          </p:cNvPr>
          <p:cNvCxnSpPr>
            <a:cxnSpLocks/>
            <a:stCxn id="156" idx="3"/>
            <a:endCxn id="164"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eur droit avec flèche 161">
            <a:extLst>
              <a:ext uri="{FF2B5EF4-FFF2-40B4-BE49-F238E27FC236}">
                <a16:creationId xmlns:a16="http://schemas.microsoft.com/office/drawing/2014/main" id="{3110E0D6-0255-43D9-BA0C-199A2E6F2CD5}"/>
              </a:ext>
            </a:extLst>
          </p:cNvPr>
          <p:cNvCxnSpPr>
            <a:cxnSpLocks/>
            <a:endCxn id="164"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96249F07-3579-4179-B220-6DB7C31990B7}"/>
              </a:ext>
            </a:extLst>
          </p:cNvPr>
          <p:cNvCxnSpPr>
            <a:cxnSpLocks/>
            <a:endCxn id="122"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4" name="Cylindre 163">
            <a:extLst>
              <a:ext uri="{FF2B5EF4-FFF2-40B4-BE49-F238E27FC236}">
                <a16:creationId xmlns:a16="http://schemas.microsoft.com/office/drawing/2014/main" id="{1505FE31-C8F3-433B-8EA1-B513EDC53E6C}"/>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66" name="Graphique 165">
            <a:extLst>
              <a:ext uri="{FF2B5EF4-FFF2-40B4-BE49-F238E27FC236}">
                <a16:creationId xmlns:a16="http://schemas.microsoft.com/office/drawing/2014/main" id="{9E0D3B5D-633B-4052-B026-44EF308685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46" y="6461558"/>
            <a:ext cx="381111" cy="381111"/>
          </a:xfrm>
          <a:prstGeom prst="rect">
            <a:avLst/>
          </a:prstGeom>
        </p:spPr>
      </p:pic>
      <p:pic>
        <p:nvPicPr>
          <p:cNvPr id="84" name="Picture 2">
            <a:extLst>
              <a:ext uri="{FF2B5EF4-FFF2-40B4-BE49-F238E27FC236}">
                <a16:creationId xmlns:a16="http://schemas.microsoft.com/office/drawing/2014/main" id="{C6B6DC58-8222-4BE4-A55B-88925BE681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1922" y="3918217"/>
            <a:ext cx="530852" cy="53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975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zure Machine Learning">
            <a:extLst>
              <a:ext uri="{FF2B5EF4-FFF2-40B4-BE49-F238E27FC236}">
                <a16:creationId xmlns:a16="http://schemas.microsoft.com/office/drawing/2014/main" id="{DA5877A0-6920-4905-9EB7-24B3C488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342705"/>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3251400-4037-44D5-BC02-2CD4B3383FF0}"/>
              </a:ext>
            </a:extLst>
          </p:cNvPr>
          <p:cNvSpPr/>
          <p:nvPr/>
        </p:nvSpPr>
        <p:spPr>
          <a:xfrm>
            <a:off x="1582647" y="282180"/>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5" name="ZoneTexte 4">
            <a:extLst>
              <a:ext uri="{FF2B5EF4-FFF2-40B4-BE49-F238E27FC236}">
                <a16:creationId xmlns:a16="http://schemas.microsoft.com/office/drawing/2014/main" id="{8C20B1CE-19F4-4AC9-BE37-990EDA292F62}"/>
              </a:ext>
            </a:extLst>
          </p:cNvPr>
          <p:cNvSpPr txBox="1"/>
          <p:nvPr/>
        </p:nvSpPr>
        <p:spPr>
          <a:xfrm>
            <a:off x="1964922" y="324400"/>
            <a:ext cx="1293431"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dev</a:t>
            </a:r>
          </a:p>
        </p:txBody>
      </p:sp>
      <p:pic>
        <p:nvPicPr>
          <p:cNvPr id="2056" name="Picture 8">
            <a:extLst>
              <a:ext uri="{FF2B5EF4-FFF2-40B4-BE49-F238E27FC236}">
                <a16:creationId xmlns:a16="http://schemas.microsoft.com/office/drawing/2014/main" id="{4FDC0E39-0C4A-4CCF-A813-7E5AE8494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396" y="3129732"/>
            <a:ext cx="974194" cy="40718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a:extLst>
              <a:ext uri="{FF2B5EF4-FFF2-40B4-BE49-F238E27FC236}">
                <a16:creationId xmlns:a16="http://schemas.microsoft.com/office/drawing/2014/main" id="{90AB71FF-96D3-45AF-8F43-429036334AE7}"/>
              </a:ext>
            </a:extLst>
          </p:cNvPr>
          <p:cNvCxnSpPr>
            <a:cxnSpLocks/>
            <a:endCxn id="2056" idx="1"/>
          </p:cNvCxnSpPr>
          <p:nvPr/>
        </p:nvCxnSpPr>
        <p:spPr>
          <a:xfrm>
            <a:off x="1000414" y="2394185"/>
            <a:ext cx="698982" cy="93913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25EB28E1-166E-4F66-AFE7-15CA63793B74}"/>
              </a:ext>
            </a:extLst>
          </p:cNvPr>
          <p:cNvCxnSpPr>
            <a:cxnSpLocks/>
            <a:endCxn id="2056" idx="1"/>
          </p:cNvCxnSpPr>
          <p:nvPr/>
        </p:nvCxnSpPr>
        <p:spPr>
          <a:xfrm>
            <a:off x="1009050" y="1827715"/>
            <a:ext cx="690346" cy="1505608"/>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Deploy Your Private Docker Registry as a Pod in Kubernetes | by Varun Kumar  G | The Startup | Medium">
            <a:extLst>
              <a:ext uri="{FF2B5EF4-FFF2-40B4-BE49-F238E27FC236}">
                <a16:creationId xmlns:a16="http://schemas.microsoft.com/office/drawing/2014/main" id="{E3287EE5-2AD9-406E-9467-43E989EBB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36" t="9286" r="3461" b="8062"/>
          <a:stretch/>
        </p:blipFill>
        <p:spPr bwMode="auto">
          <a:xfrm>
            <a:off x="6377990" y="3069221"/>
            <a:ext cx="904875" cy="52001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7747F973-0E03-4C8B-B51A-376D5133E97A}"/>
              </a:ext>
            </a:extLst>
          </p:cNvPr>
          <p:cNvSpPr txBox="1"/>
          <p:nvPr/>
        </p:nvSpPr>
        <p:spPr>
          <a:xfrm>
            <a:off x="6278660" y="3554662"/>
            <a:ext cx="1077539" cy="261610"/>
          </a:xfrm>
          <a:prstGeom prst="rect">
            <a:avLst/>
          </a:prstGeom>
          <a:noFill/>
        </p:spPr>
        <p:txBody>
          <a:bodyPr wrap="none" rtlCol="0">
            <a:spAutoFit/>
          </a:bodyPr>
          <a:lstStyle/>
          <a:p>
            <a:r>
              <a:rPr lang="en-US" sz="1100" dirty="0"/>
              <a:t>Docker registry</a:t>
            </a:r>
          </a:p>
        </p:txBody>
      </p:sp>
      <p:sp>
        <p:nvSpPr>
          <p:cNvPr id="62" name="Rectangle 61">
            <a:extLst>
              <a:ext uri="{FF2B5EF4-FFF2-40B4-BE49-F238E27FC236}">
                <a16:creationId xmlns:a16="http://schemas.microsoft.com/office/drawing/2014/main" id="{F612601A-A1A1-4F2F-9152-EB6E5CA88709}"/>
              </a:ext>
            </a:extLst>
          </p:cNvPr>
          <p:cNvSpPr/>
          <p:nvPr/>
        </p:nvSpPr>
        <p:spPr>
          <a:xfrm>
            <a:off x="9092827" y="1018972"/>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63" name="Picture 2" descr="OpenShift — Wikipédia">
            <a:extLst>
              <a:ext uri="{FF2B5EF4-FFF2-40B4-BE49-F238E27FC236}">
                <a16:creationId xmlns:a16="http://schemas.microsoft.com/office/drawing/2014/main" id="{0D07EB71-5FC3-407A-8C40-33A1DE3B9F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1062750"/>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66" name="ZoneTexte 65">
            <a:extLst>
              <a:ext uri="{FF2B5EF4-FFF2-40B4-BE49-F238E27FC236}">
                <a16:creationId xmlns:a16="http://schemas.microsoft.com/office/drawing/2014/main" id="{1F3C727E-FD15-4871-86F2-7880DD9A5A09}"/>
              </a:ext>
            </a:extLst>
          </p:cNvPr>
          <p:cNvSpPr txBox="1"/>
          <p:nvPr/>
        </p:nvSpPr>
        <p:spPr>
          <a:xfrm>
            <a:off x="9443197" y="1035794"/>
            <a:ext cx="1403333" cy="338554"/>
          </a:xfrm>
          <a:prstGeom prst="rect">
            <a:avLst/>
          </a:prstGeom>
          <a:noFill/>
        </p:spPr>
        <p:txBody>
          <a:bodyPr wrap="none" rtlCol="0">
            <a:spAutoFit/>
          </a:bodyPr>
          <a:lstStyle/>
          <a:p>
            <a:r>
              <a:rPr lang="en-US" sz="1600" dirty="0">
                <a:solidFill>
                  <a:srgbClr val="DB212E"/>
                </a:solidFill>
              </a:rPr>
              <a:t>OpenShift dev</a:t>
            </a:r>
          </a:p>
        </p:txBody>
      </p:sp>
      <p:pic>
        <p:nvPicPr>
          <p:cNvPr id="67" name="Picture 8">
            <a:extLst>
              <a:ext uri="{FF2B5EF4-FFF2-40B4-BE49-F238E27FC236}">
                <a16:creationId xmlns:a16="http://schemas.microsoft.com/office/drawing/2014/main" id="{84BCBB4E-7A78-4D17-9A92-85EDC9D3B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261" y="1901280"/>
            <a:ext cx="974194" cy="4071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ubernetes hands on series: Pods. Pods are the smallest deployable units… |  by Rakesh Jain | Medium">
            <a:extLst>
              <a:ext uri="{FF2B5EF4-FFF2-40B4-BE49-F238E27FC236}">
                <a16:creationId xmlns:a16="http://schemas.microsoft.com/office/drawing/2014/main" id="{BE2DD8CC-BB1B-4FDD-A834-388C3CF67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143386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Kubernetes hands on series: Pods. Pods are the smallest deployable units… |  by Rakesh Jain | Medium">
            <a:extLst>
              <a:ext uri="{FF2B5EF4-FFF2-40B4-BE49-F238E27FC236}">
                <a16:creationId xmlns:a16="http://schemas.microsoft.com/office/drawing/2014/main" id="{E9BFCAAF-E143-45EA-96C3-52529506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1433870"/>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Kubernetes hands on series: Pods. Pods are the smallest deployable units… |  by Rakesh Jain | Medium">
            <a:extLst>
              <a:ext uri="{FF2B5EF4-FFF2-40B4-BE49-F238E27FC236}">
                <a16:creationId xmlns:a16="http://schemas.microsoft.com/office/drawing/2014/main" id="{5C5931A0-CEF9-4867-9C31-3E0E4A2FA6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1433869"/>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74" name="ZoneTexte 73">
            <a:extLst>
              <a:ext uri="{FF2B5EF4-FFF2-40B4-BE49-F238E27FC236}">
                <a16:creationId xmlns:a16="http://schemas.microsoft.com/office/drawing/2014/main" id="{AE0DDE34-5722-4CEB-B8BA-7770E609EA6D}"/>
              </a:ext>
            </a:extLst>
          </p:cNvPr>
          <p:cNvSpPr txBox="1"/>
          <p:nvPr/>
        </p:nvSpPr>
        <p:spPr>
          <a:xfrm>
            <a:off x="9450034" y="1733119"/>
            <a:ext cx="466794" cy="215444"/>
          </a:xfrm>
          <a:prstGeom prst="rect">
            <a:avLst/>
          </a:prstGeom>
          <a:noFill/>
        </p:spPr>
        <p:txBody>
          <a:bodyPr wrap="none" rtlCol="0">
            <a:spAutoFit/>
          </a:bodyPr>
          <a:lstStyle/>
          <a:p>
            <a:r>
              <a:rPr lang="en-US" sz="800" dirty="0">
                <a:solidFill>
                  <a:srgbClr val="326CE5"/>
                </a:solidFill>
              </a:rPr>
              <a:t>zoning</a:t>
            </a:r>
          </a:p>
        </p:txBody>
      </p:sp>
      <p:sp>
        <p:nvSpPr>
          <p:cNvPr id="75" name="ZoneTexte 74">
            <a:extLst>
              <a:ext uri="{FF2B5EF4-FFF2-40B4-BE49-F238E27FC236}">
                <a16:creationId xmlns:a16="http://schemas.microsoft.com/office/drawing/2014/main" id="{5707F3CB-7A38-4CF0-9DC8-8609DF44AC50}"/>
              </a:ext>
            </a:extLst>
          </p:cNvPr>
          <p:cNvSpPr txBox="1"/>
          <p:nvPr/>
        </p:nvSpPr>
        <p:spPr>
          <a:xfrm>
            <a:off x="10052058" y="1732635"/>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78" name="ZoneTexte 77">
            <a:extLst>
              <a:ext uri="{FF2B5EF4-FFF2-40B4-BE49-F238E27FC236}">
                <a16:creationId xmlns:a16="http://schemas.microsoft.com/office/drawing/2014/main" id="{CDEB7AB6-E132-476B-8B3F-34D824296FEE}"/>
              </a:ext>
            </a:extLst>
          </p:cNvPr>
          <p:cNvSpPr txBox="1"/>
          <p:nvPr/>
        </p:nvSpPr>
        <p:spPr>
          <a:xfrm>
            <a:off x="10394663" y="1732635"/>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cxnSp>
        <p:nvCxnSpPr>
          <p:cNvPr id="82" name="Connecteur droit avec flèche 81">
            <a:extLst>
              <a:ext uri="{FF2B5EF4-FFF2-40B4-BE49-F238E27FC236}">
                <a16:creationId xmlns:a16="http://schemas.microsoft.com/office/drawing/2014/main" id="{10D2AA67-E30D-4F88-B886-03D48D2CD9AC}"/>
              </a:ext>
            </a:extLst>
          </p:cNvPr>
          <p:cNvCxnSpPr>
            <a:cxnSpLocks/>
            <a:stCxn id="140" idx="1"/>
            <a:endCxn id="39" idx="3"/>
          </p:cNvCxnSpPr>
          <p:nvPr/>
        </p:nvCxnSpPr>
        <p:spPr>
          <a:xfrm flipH="1" flipV="1">
            <a:off x="7282865" y="3329230"/>
            <a:ext cx="1834547" cy="1736281"/>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a:extLst>
              <a:ext uri="{FF2B5EF4-FFF2-40B4-BE49-F238E27FC236}">
                <a16:creationId xmlns:a16="http://schemas.microsoft.com/office/drawing/2014/main" id="{166F8678-BA67-456B-8D6E-DFE47F679FE3}"/>
              </a:ext>
            </a:extLst>
          </p:cNvPr>
          <p:cNvCxnSpPr>
            <a:cxnSpLocks/>
            <a:stCxn id="140" idx="1"/>
            <a:endCxn id="67" idx="3"/>
          </p:cNvCxnSpPr>
          <p:nvPr/>
        </p:nvCxnSpPr>
        <p:spPr>
          <a:xfrm flipH="1" flipV="1">
            <a:off x="7264455" y="2104871"/>
            <a:ext cx="1852957" cy="2960640"/>
          </a:xfrm>
          <a:prstGeom prst="straightConnector1">
            <a:avLst/>
          </a:prstGeom>
          <a:ln w="44450">
            <a:solidFill>
              <a:srgbClr val="9D337F">
                <a:alpha val="8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BFD7E3F-6E2D-4A93-AEAC-F109A06CCB62}"/>
              </a:ext>
            </a:extLst>
          </p:cNvPr>
          <p:cNvSpPr/>
          <p:nvPr/>
        </p:nvSpPr>
        <p:spPr>
          <a:xfrm>
            <a:off x="9092827" y="2204178"/>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23" name="Picture 2" descr="OpenShift — Wikipédia">
            <a:extLst>
              <a:ext uri="{FF2B5EF4-FFF2-40B4-BE49-F238E27FC236}">
                <a16:creationId xmlns:a16="http://schemas.microsoft.com/office/drawing/2014/main" id="{8FD841AB-3407-442F-84F1-0E8D10A553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28431" y="2247956"/>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123">
            <a:extLst>
              <a:ext uri="{FF2B5EF4-FFF2-40B4-BE49-F238E27FC236}">
                <a16:creationId xmlns:a16="http://schemas.microsoft.com/office/drawing/2014/main" id="{DADD09F7-EBA2-4F32-9B1D-05A6E7524D47}"/>
              </a:ext>
            </a:extLst>
          </p:cNvPr>
          <p:cNvSpPr txBox="1"/>
          <p:nvPr/>
        </p:nvSpPr>
        <p:spPr>
          <a:xfrm>
            <a:off x="9443197" y="2221000"/>
            <a:ext cx="1366977" cy="338554"/>
          </a:xfrm>
          <a:prstGeom prst="rect">
            <a:avLst/>
          </a:prstGeom>
          <a:noFill/>
        </p:spPr>
        <p:txBody>
          <a:bodyPr wrap="none" rtlCol="0">
            <a:spAutoFit/>
          </a:bodyPr>
          <a:lstStyle/>
          <a:p>
            <a:r>
              <a:rPr lang="en-US" sz="1600" dirty="0">
                <a:solidFill>
                  <a:srgbClr val="DB212E"/>
                </a:solidFill>
              </a:rPr>
              <a:t>OpenShift rec</a:t>
            </a:r>
          </a:p>
        </p:txBody>
      </p:sp>
      <p:pic>
        <p:nvPicPr>
          <p:cNvPr id="125" name="Picture 2" descr="Kubernetes hands on series: Pods. Pods are the smallest deployable units… |  by Rakesh Jain | Medium">
            <a:extLst>
              <a:ext uri="{FF2B5EF4-FFF2-40B4-BE49-F238E27FC236}">
                <a16:creationId xmlns:a16="http://schemas.microsoft.com/office/drawing/2014/main" id="{2935B51C-8BD7-4D20-8072-098EABD71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4778" y="261907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Kubernetes hands on series: Pods. Pods are the smallest deployable units… |  by Rakesh Jain | Medium">
            <a:extLst>
              <a:ext uri="{FF2B5EF4-FFF2-40B4-BE49-F238E27FC236}">
                <a16:creationId xmlns:a16="http://schemas.microsoft.com/office/drawing/2014/main" id="{9F9097AB-42FF-4062-BE66-C6098EB8CD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4070" y="2619076"/>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Kubernetes hands on series: Pods. Pods are the smallest deployable units… |  by Rakesh Jain | Medium">
            <a:extLst>
              <a:ext uri="{FF2B5EF4-FFF2-40B4-BE49-F238E27FC236}">
                <a16:creationId xmlns:a16="http://schemas.microsoft.com/office/drawing/2014/main" id="{712AFF66-B5FC-4F99-A7D6-CEF362C63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14" y="2619075"/>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28" name="ZoneTexte 127">
            <a:extLst>
              <a:ext uri="{FF2B5EF4-FFF2-40B4-BE49-F238E27FC236}">
                <a16:creationId xmlns:a16="http://schemas.microsoft.com/office/drawing/2014/main" id="{6ACC267C-4387-44DB-861A-26A294F8EF2E}"/>
              </a:ext>
            </a:extLst>
          </p:cNvPr>
          <p:cNvSpPr txBox="1"/>
          <p:nvPr/>
        </p:nvSpPr>
        <p:spPr>
          <a:xfrm>
            <a:off x="9450034" y="2907567"/>
            <a:ext cx="466794" cy="215444"/>
          </a:xfrm>
          <a:prstGeom prst="rect">
            <a:avLst/>
          </a:prstGeom>
          <a:noFill/>
        </p:spPr>
        <p:txBody>
          <a:bodyPr wrap="none" rtlCol="0">
            <a:spAutoFit/>
          </a:bodyPr>
          <a:lstStyle/>
          <a:p>
            <a:r>
              <a:rPr lang="en-US" sz="800" dirty="0">
                <a:solidFill>
                  <a:srgbClr val="326CE5"/>
                </a:solidFill>
              </a:rPr>
              <a:t>zoning</a:t>
            </a:r>
          </a:p>
        </p:txBody>
      </p:sp>
      <p:sp>
        <p:nvSpPr>
          <p:cNvPr id="129" name="ZoneTexte 128">
            <a:extLst>
              <a:ext uri="{FF2B5EF4-FFF2-40B4-BE49-F238E27FC236}">
                <a16:creationId xmlns:a16="http://schemas.microsoft.com/office/drawing/2014/main" id="{618DD696-E7C0-424F-8C3B-A95ACE051020}"/>
              </a:ext>
            </a:extLst>
          </p:cNvPr>
          <p:cNvSpPr txBox="1"/>
          <p:nvPr/>
        </p:nvSpPr>
        <p:spPr>
          <a:xfrm>
            <a:off x="10052058" y="2917841"/>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0" name="ZoneTexte 129">
            <a:extLst>
              <a:ext uri="{FF2B5EF4-FFF2-40B4-BE49-F238E27FC236}">
                <a16:creationId xmlns:a16="http://schemas.microsoft.com/office/drawing/2014/main" id="{D88E2EA0-BCFD-43B0-A09F-3E448B585494}"/>
              </a:ext>
            </a:extLst>
          </p:cNvPr>
          <p:cNvSpPr txBox="1"/>
          <p:nvPr/>
        </p:nvSpPr>
        <p:spPr>
          <a:xfrm>
            <a:off x="10394663" y="2917841"/>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31" name="Rectangle 130">
            <a:extLst>
              <a:ext uri="{FF2B5EF4-FFF2-40B4-BE49-F238E27FC236}">
                <a16:creationId xmlns:a16="http://schemas.microsoft.com/office/drawing/2014/main" id="{56504CC2-A444-4320-8AC2-BECA20C96889}"/>
              </a:ext>
            </a:extLst>
          </p:cNvPr>
          <p:cNvSpPr/>
          <p:nvPr/>
        </p:nvSpPr>
        <p:spPr>
          <a:xfrm>
            <a:off x="9117412" y="3392211"/>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32" name="Picture 2" descr="OpenShift — Wikipédia">
            <a:extLst>
              <a:ext uri="{FF2B5EF4-FFF2-40B4-BE49-F238E27FC236}">
                <a16:creationId xmlns:a16="http://schemas.microsoft.com/office/drawing/2014/main" id="{C0E4F4B0-4B9F-41A7-9E43-6A8C81BB4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3435989"/>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33" name="ZoneTexte 132">
            <a:extLst>
              <a:ext uri="{FF2B5EF4-FFF2-40B4-BE49-F238E27FC236}">
                <a16:creationId xmlns:a16="http://schemas.microsoft.com/office/drawing/2014/main" id="{358C3FD6-C89A-479D-BA73-F70A9D979CAF}"/>
              </a:ext>
            </a:extLst>
          </p:cNvPr>
          <p:cNvSpPr txBox="1"/>
          <p:nvPr/>
        </p:nvSpPr>
        <p:spPr>
          <a:xfrm>
            <a:off x="9467782" y="3409033"/>
            <a:ext cx="1821717" cy="338554"/>
          </a:xfrm>
          <a:prstGeom prst="rect">
            <a:avLst/>
          </a:prstGeom>
          <a:noFill/>
        </p:spPr>
        <p:txBody>
          <a:bodyPr wrap="none" rtlCol="0">
            <a:spAutoFit/>
          </a:bodyPr>
          <a:lstStyle/>
          <a:p>
            <a:r>
              <a:rPr lang="en-US" sz="1600" dirty="0">
                <a:solidFill>
                  <a:srgbClr val="DB212E"/>
                </a:solidFill>
              </a:rPr>
              <a:t>OpenShift pre-prod</a:t>
            </a:r>
          </a:p>
        </p:txBody>
      </p:sp>
      <p:pic>
        <p:nvPicPr>
          <p:cNvPr id="134" name="Picture 2" descr="Kubernetes hands on series: Pods. Pods are the smallest deployable units… |  by Rakesh Jain | Medium">
            <a:extLst>
              <a:ext uri="{FF2B5EF4-FFF2-40B4-BE49-F238E27FC236}">
                <a16:creationId xmlns:a16="http://schemas.microsoft.com/office/drawing/2014/main" id="{A443C2BD-CD08-47C0-9506-87060BED7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3807108"/>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Kubernetes hands on series: Pods. Pods are the smallest deployable units… |  by Rakesh Jain | Medium">
            <a:extLst>
              <a:ext uri="{FF2B5EF4-FFF2-40B4-BE49-F238E27FC236}">
                <a16:creationId xmlns:a16="http://schemas.microsoft.com/office/drawing/2014/main" id="{4A47E679-7598-4B69-87F6-CDF64E862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3807109"/>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Kubernetes hands on series: Pods. Pods are the smallest deployable units… |  by Rakesh Jain | Medium">
            <a:extLst>
              <a:ext uri="{FF2B5EF4-FFF2-40B4-BE49-F238E27FC236}">
                <a16:creationId xmlns:a16="http://schemas.microsoft.com/office/drawing/2014/main" id="{F7EF8FBE-306F-4172-9F5A-6A9C36489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3807108"/>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37" name="ZoneTexte 136">
            <a:extLst>
              <a:ext uri="{FF2B5EF4-FFF2-40B4-BE49-F238E27FC236}">
                <a16:creationId xmlns:a16="http://schemas.microsoft.com/office/drawing/2014/main" id="{922F2E2F-589C-4AA8-A348-93872C5AC831}"/>
              </a:ext>
            </a:extLst>
          </p:cNvPr>
          <p:cNvSpPr txBox="1"/>
          <p:nvPr/>
        </p:nvSpPr>
        <p:spPr>
          <a:xfrm>
            <a:off x="9474619" y="4106358"/>
            <a:ext cx="466794" cy="215444"/>
          </a:xfrm>
          <a:prstGeom prst="rect">
            <a:avLst/>
          </a:prstGeom>
          <a:noFill/>
        </p:spPr>
        <p:txBody>
          <a:bodyPr wrap="none" rtlCol="0">
            <a:spAutoFit/>
          </a:bodyPr>
          <a:lstStyle/>
          <a:p>
            <a:r>
              <a:rPr lang="en-US" sz="800" dirty="0">
                <a:solidFill>
                  <a:srgbClr val="326CE5"/>
                </a:solidFill>
              </a:rPr>
              <a:t>zoning</a:t>
            </a:r>
          </a:p>
        </p:txBody>
      </p:sp>
      <p:sp>
        <p:nvSpPr>
          <p:cNvPr id="138" name="ZoneTexte 137">
            <a:extLst>
              <a:ext uri="{FF2B5EF4-FFF2-40B4-BE49-F238E27FC236}">
                <a16:creationId xmlns:a16="http://schemas.microsoft.com/office/drawing/2014/main" id="{4E92AD28-2CCD-410F-9D4C-0F099288B473}"/>
              </a:ext>
            </a:extLst>
          </p:cNvPr>
          <p:cNvSpPr txBox="1"/>
          <p:nvPr/>
        </p:nvSpPr>
        <p:spPr>
          <a:xfrm>
            <a:off x="10076643" y="4105874"/>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39" name="ZoneTexte 138">
            <a:extLst>
              <a:ext uri="{FF2B5EF4-FFF2-40B4-BE49-F238E27FC236}">
                <a16:creationId xmlns:a16="http://schemas.microsoft.com/office/drawing/2014/main" id="{B5066EC8-0D79-45B0-B7FC-9C39EB6AB5AD}"/>
              </a:ext>
            </a:extLst>
          </p:cNvPr>
          <p:cNvSpPr txBox="1"/>
          <p:nvPr/>
        </p:nvSpPr>
        <p:spPr>
          <a:xfrm>
            <a:off x="10419248" y="4105874"/>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sp>
        <p:nvSpPr>
          <p:cNvPr id="140" name="Rectangle 139">
            <a:extLst>
              <a:ext uri="{FF2B5EF4-FFF2-40B4-BE49-F238E27FC236}">
                <a16:creationId xmlns:a16="http://schemas.microsoft.com/office/drawing/2014/main" id="{DF64E953-E769-4007-9076-A32A67D22A64}"/>
              </a:ext>
            </a:extLst>
          </p:cNvPr>
          <p:cNvSpPr/>
          <p:nvPr/>
        </p:nvSpPr>
        <p:spPr>
          <a:xfrm>
            <a:off x="9117412" y="4592987"/>
            <a:ext cx="2236388" cy="945047"/>
          </a:xfrm>
          <a:prstGeom prst="rect">
            <a:avLst/>
          </a:prstGeom>
          <a:noFill/>
          <a:ln w="57150">
            <a:solidFill>
              <a:srgbClr val="DB21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50000"/>
                </a:schemeClr>
              </a:solidFill>
            </a:endParaRPr>
          </a:p>
        </p:txBody>
      </p:sp>
      <p:pic>
        <p:nvPicPr>
          <p:cNvPr id="141" name="Picture 2" descr="OpenShift — Wikipédia">
            <a:extLst>
              <a:ext uri="{FF2B5EF4-FFF2-40B4-BE49-F238E27FC236}">
                <a16:creationId xmlns:a16="http://schemas.microsoft.com/office/drawing/2014/main" id="{E4321ED0-F094-4451-924D-D2116B434D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8596"/>
          <a:stretch/>
        </p:blipFill>
        <p:spPr bwMode="auto">
          <a:xfrm>
            <a:off x="9153016" y="4636765"/>
            <a:ext cx="351106" cy="305318"/>
          </a:xfrm>
          <a:prstGeom prst="rect">
            <a:avLst/>
          </a:prstGeom>
          <a:noFill/>
          <a:extLst>
            <a:ext uri="{909E8E84-426E-40DD-AFC4-6F175D3DCCD1}">
              <a14:hiddenFill xmlns:a14="http://schemas.microsoft.com/office/drawing/2010/main">
                <a:solidFill>
                  <a:srgbClr val="FFFFFF"/>
                </a:solidFill>
              </a14:hiddenFill>
            </a:ext>
          </a:extLst>
        </p:spPr>
      </p:pic>
      <p:sp>
        <p:nvSpPr>
          <p:cNvPr id="142" name="ZoneTexte 141">
            <a:extLst>
              <a:ext uri="{FF2B5EF4-FFF2-40B4-BE49-F238E27FC236}">
                <a16:creationId xmlns:a16="http://schemas.microsoft.com/office/drawing/2014/main" id="{C3B1FC99-179E-4DE3-9C64-6E289256F7EA}"/>
              </a:ext>
            </a:extLst>
          </p:cNvPr>
          <p:cNvSpPr txBox="1"/>
          <p:nvPr/>
        </p:nvSpPr>
        <p:spPr>
          <a:xfrm>
            <a:off x="9467782" y="4609809"/>
            <a:ext cx="1486689" cy="338554"/>
          </a:xfrm>
          <a:prstGeom prst="rect">
            <a:avLst/>
          </a:prstGeom>
          <a:noFill/>
        </p:spPr>
        <p:txBody>
          <a:bodyPr wrap="none" rtlCol="0">
            <a:spAutoFit/>
          </a:bodyPr>
          <a:lstStyle/>
          <a:p>
            <a:r>
              <a:rPr lang="en-US" sz="1600" dirty="0">
                <a:solidFill>
                  <a:srgbClr val="DB212E"/>
                </a:solidFill>
              </a:rPr>
              <a:t>OpenShift prod</a:t>
            </a:r>
          </a:p>
        </p:txBody>
      </p:sp>
      <p:pic>
        <p:nvPicPr>
          <p:cNvPr id="143" name="Picture 2" descr="Kubernetes hands on series: Pods. Pods are the smallest deployable units… |  by Rakesh Jain | Medium">
            <a:extLst>
              <a:ext uri="{FF2B5EF4-FFF2-40B4-BE49-F238E27FC236}">
                <a16:creationId xmlns:a16="http://schemas.microsoft.com/office/drawing/2014/main" id="{65770948-480C-45FC-BFA5-B28C8EA9F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9363" y="5007884"/>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Kubernetes hands on series: Pods. Pods are the smallest deployable units… |  by Rakesh Jain | Medium">
            <a:extLst>
              <a:ext uri="{FF2B5EF4-FFF2-40B4-BE49-F238E27FC236}">
                <a16:creationId xmlns:a16="http://schemas.microsoft.com/office/drawing/2014/main" id="{905F4C06-871E-45F5-9E38-B9FBDF1448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655" y="5007885"/>
            <a:ext cx="337306" cy="32808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Kubernetes hands on series: Pods. Pods are the smallest deployable units… |  by Rakesh Jain | Medium">
            <a:extLst>
              <a:ext uri="{FF2B5EF4-FFF2-40B4-BE49-F238E27FC236}">
                <a16:creationId xmlns:a16="http://schemas.microsoft.com/office/drawing/2014/main" id="{B1C3ACCC-BBAF-42BA-90C1-339EAD97A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0599" y="5007884"/>
            <a:ext cx="337306" cy="328083"/>
          </a:xfrm>
          <a:prstGeom prst="rect">
            <a:avLst/>
          </a:prstGeom>
          <a:noFill/>
          <a:extLst>
            <a:ext uri="{909E8E84-426E-40DD-AFC4-6F175D3DCCD1}">
              <a14:hiddenFill xmlns:a14="http://schemas.microsoft.com/office/drawing/2010/main">
                <a:solidFill>
                  <a:srgbClr val="FFFFFF"/>
                </a:solidFill>
              </a14:hiddenFill>
            </a:ext>
          </a:extLst>
        </p:spPr>
      </p:pic>
      <p:sp>
        <p:nvSpPr>
          <p:cNvPr id="146" name="ZoneTexte 145">
            <a:extLst>
              <a:ext uri="{FF2B5EF4-FFF2-40B4-BE49-F238E27FC236}">
                <a16:creationId xmlns:a16="http://schemas.microsoft.com/office/drawing/2014/main" id="{3A750CFC-725E-406E-B613-1F4C89783F38}"/>
              </a:ext>
            </a:extLst>
          </p:cNvPr>
          <p:cNvSpPr txBox="1"/>
          <p:nvPr/>
        </p:nvSpPr>
        <p:spPr>
          <a:xfrm>
            <a:off x="9474619" y="5307134"/>
            <a:ext cx="466794" cy="215444"/>
          </a:xfrm>
          <a:prstGeom prst="rect">
            <a:avLst/>
          </a:prstGeom>
          <a:noFill/>
        </p:spPr>
        <p:txBody>
          <a:bodyPr wrap="none" rtlCol="0">
            <a:spAutoFit/>
          </a:bodyPr>
          <a:lstStyle/>
          <a:p>
            <a:r>
              <a:rPr lang="en-US" sz="800" dirty="0">
                <a:solidFill>
                  <a:srgbClr val="326CE5"/>
                </a:solidFill>
              </a:rPr>
              <a:t>zoning</a:t>
            </a:r>
          </a:p>
        </p:txBody>
      </p:sp>
      <p:sp>
        <p:nvSpPr>
          <p:cNvPr id="147" name="ZoneTexte 146">
            <a:extLst>
              <a:ext uri="{FF2B5EF4-FFF2-40B4-BE49-F238E27FC236}">
                <a16:creationId xmlns:a16="http://schemas.microsoft.com/office/drawing/2014/main" id="{ED8B2EC2-A38E-4F01-B670-0EA6DC00C449}"/>
              </a:ext>
            </a:extLst>
          </p:cNvPr>
          <p:cNvSpPr txBox="1"/>
          <p:nvPr/>
        </p:nvSpPr>
        <p:spPr>
          <a:xfrm>
            <a:off x="10076643" y="5306650"/>
            <a:ext cx="319318" cy="215444"/>
          </a:xfrm>
          <a:prstGeom prst="rect">
            <a:avLst/>
          </a:prstGeom>
          <a:noFill/>
        </p:spPr>
        <p:txBody>
          <a:bodyPr wrap="none" rtlCol="0">
            <a:spAutoFit/>
          </a:bodyPr>
          <a:lstStyle/>
          <a:p>
            <a:r>
              <a:rPr lang="en-US" sz="800" dirty="0" err="1">
                <a:solidFill>
                  <a:srgbClr val="326CE5"/>
                </a:solidFill>
              </a:rPr>
              <a:t>ocr</a:t>
            </a:r>
            <a:endParaRPr lang="en-US" sz="800" dirty="0">
              <a:solidFill>
                <a:srgbClr val="326CE5"/>
              </a:solidFill>
            </a:endParaRPr>
          </a:p>
        </p:txBody>
      </p:sp>
      <p:sp>
        <p:nvSpPr>
          <p:cNvPr id="148" name="ZoneTexte 147">
            <a:extLst>
              <a:ext uri="{FF2B5EF4-FFF2-40B4-BE49-F238E27FC236}">
                <a16:creationId xmlns:a16="http://schemas.microsoft.com/office/drawing/2014/main" id="{D49D3597-3B16-4312-BEA8-4BBADD7AF7D2}"/>
              </a:ext>
            </a:extLst>
          </p:cNvPr>
          <p:cNvSpPr txBox="1"/>
          <p:nvPr/>
        </p:nvSpPr>
        <p:spPr>
          <a:xfrm>
            <a:off x="10419248" y="5306650"/>
            <a:ext cx="721672" cy="215444"/>
          </a:xfrm>
          <a:prstGeom prst="rect">
            <a:avLst/>
          </a:prstGeom>
          <a:noFill/>
        </p:spPr>
        <p:txBody>
          <a:bodyPr wrap="none" rtlCol="0">
            <a:spAutoFit/>
          </a:bodyPr>
          <a:lstStyle/>
          <a:p>
            <a:r>
              <a:rPr lang="en-US" sz="800" dirty="0" err="1">
                <a:solidFill>
                  <a:srgbClr val="326CE5"/>
                </a:solidFill>
              </a:rPr>
              <a:t>homography</a:t>
            </a:r>
            <a:endParaRPr lang="en-US" sz="800" dirty="0">
              <a:solidFill>
                <a:srgbClr val="326CE5"/>
              </a:solidFill>
            </a:endParaRPr>
          </a:p>
        </p:txBody>
      </p:sp>
      <p:pic>
        <p:nvPicPr>
          <p:cNvPr id="115" name="Picture 2" descr="Azure DevOps Pipelines: Multi-Stage Pipelines">
            <a:extLst>
              <a:ext uri="{FF2B5EF4-FFF2-40B4-BE49-F238E27FC236}">
                <a16:creationId xmlns:a16="http://schemas.microsoft.com/office/drawing/2014/main" id="{5FD6D3BA-FD6B-469B-BFFD-853F283A4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6470" y="3505110"/>
            <a:ext cx="512308" cy="512308"/>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Connecteur droit avec flèche 116">
            <a:extLst>
              <a:ext uri="{FF2B5EF4-FFF2-40B4-BE49-F238E27FC236}">
                <a16:creationId xmlns:a16="http://schemas.microsoft.com/office/drawing/2014/main" id="{5D434511-5BC7-40AB-96AB-DBBB0506E02F}"/>
              </a:ext>
            </a:extLst>
          </p:cNvPr>
          <p:cNvCxnSpPr>
            <a:cxnSpLocks/>
            <a:stCxn id="2056" idx="3"/>
            <a:endCxn id="115" idx="1"/>
          </p:cNvCxnSpPr>
          <p:nvPr/>
        </p:nvCxnSpPr>
        <p:spPr>
          <a:xfrm>
            <a:off x="2673590" y="3333323"/>
            <a:ext cx="402880" cy="42794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a:extLst>
              <a:ext uri="{FF2B5EF4-FFF2-40B4-BE49-F238E27FC236}">
                <a16:creationId xmlns:a16="http://schemas.microsoft.com/office/drawing/2014/main" id="{80A9FF18-83B1-42FF-BD9B-42DF94E41DF9}"/>
              </a:ext>
            </a:extLst>
          </p:cNvPr>
          <p:cNvCxnSpPr>
            <a:cxnSpLocks/>
            <a:stCxn id="115" idx="3"/>
            <a:endCxn id="39" idx="1"/>
          </p:cNvCxnSpPr>
          <p:nvPr/>
        </p:nvCxnSpPr>
        <p:spPr>
          <a:xfrm flipV="1">
            <a:off x="3588778" y="3329230"/>
            <a:ext cx="2789212" cy="432034"/>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B5EB7A45-B594-458F-A684-F83B4ACA8B00}"/>
              </a:ext>
            </a:extLst>
          </p:cNvPr>
          <p:cNvCxnSpPr>
            <a:cxnSpLocks/>
            <a:endCxn id="67" idx="0"/>
          </p:cNvCxnSpPr>
          <p:nvPr/>
        </p:nvCxnSpPr>
        <p:spPr>
          <a:xfrm>
            <a:off x="6777358" y="1466157"/>
            <a:ext cx="0" cy="435123"/>
          </a:xfrm>
          <a:prstGeom prst="straightConnector1">
            <a:avLst/>
          </a:prstGeom>
          <a:ln w="44450">
            <a:solidFill>
              <a:srgbClr val="9D337F">
                <a:alpha val="80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a:extLst>
              <a:ext uri="{FF2B5EF4-FFF2-40B4-BE49-F238E27FC236}">
                <a16:creationId xmlns:a16="http://schemas.microsoft.com/office/drawing/2014/main" id="{4862BB0D-6B46-4D94-978C-0B4C9E8973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92" t="6604" r="29841" b="63589"/>
          <a:stretch/>
        </p:blipFill>
        <p:spPr bwMode="auto">
          <a:xfrm>
            <a:off x="468921" y="1577253"/>
            <a:ext cx="555681" cy="5009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a:extLst>
              <a:ext uri="{FF2B5EF4-FFF2-40B4-BE49-F238E27FC236}">
                <a16:creationId xmlns:a16="http://schemas.microsoft.com/office/drawing/2014/main" id="{2889BDF8-CB37-46F6-8C5D-D3CBFB4E56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66" t="16401" r="11130" b="55061"/>
          <a:stretch/>
        </p:blipFill>
        <p:spPr bwMode="auto">
          <a:xfrm>
            <a:off x="430341" y="2168232"/>
            <a:ext cx="611131" cy="49965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0769A851-7D2A-4FC3-AD32-E58E902BAC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460" t="11033" r="9943" b="57089"/>
          <a:stretch/>
        </p:blipFill>
        <p:spPr bwMode="auto">
          <a:xfrm>
            <a:off x="6483911" y="867871"/>
            <a:ext cx="637901" cy="62382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D87FED96-7379-4872-A3A7-2013BADFF139}"/>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1749EC3-D8EF-0559-80B4-5B33733EF7D1}"/>
              </a:ext>
            </a:extLst>
          </p:cNvPr>
          <p:cNvSpPr>
            <a:spLocks noGrp="1"/>
          </p:cNvSpPr>
          <p:nvPr>
            <p:ph type="title"/>
          </p:nvPr>
        </p:nvSpPr>
        <p:spPr>
          <a:xfrm>
            <a:off x="9117412" y="6339563"/>
            <a:ext cx="3090439" cy="518437"/>
          </a:xfrm>
          <a:solidFill>
            <a:schemeClr val="tx1">
              <a:lumMod val="50000"/>
            </a:schemeClr>
          </a:solidFill>
        </p:spPr>
        <p:txBody>
          <a:bodyPr>
            <a:normAutofit/>
          </a:bodyPr>
          <a:lstStyle/>
          <a:p>
            <a:r>
              <a:rPr lang="en-US" sz="2800" dirty="0">
                <a:solidFill>
                  <a:schemeClr val="bg1"/>
                </a:solidFill>
              </a:rPr>
              <a:t>Deployment &amp; run</a:t>
            </a:r>
          </a:p>
        </p:txBody>
      </p:sp>
      <p:sp>
        <p:nvSpPr>
          <p:cNvPr id="109" name="Rectangle 108">
            <a:extLst>
              <a:ext uri="{FF2B5EF4-FFF2-40B4-BE49-F238E27FC236}">
                <a16:creationId xmlns:a16="http://schemas.microsoft.com/office/drawing/2014/main" id="{7B515E6B-A85E-4475-AB7E-235E35F9342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4" name="Rectangle 93">
            <a:extLst>
              <a:ext uri="{FF2B5EF4-FFF2-40B4-BE49-F238E27FC236}">
                <a16:creationId xmlns:a16="http://schemas.microsoft.com/office/drawing/2014/main" id="{AC5C469C-8583-4011-8BDE-DF50C8541861}"/>
              </a:ext>
            </a:extLst>
          </p:cNvPr>
          <p:cNvSpPr/>
          <p:nvPr/>
        </p:nvSpPr>
        <p:spPr>
          <a:xfrm>
            <a:off x="0" y="6604378"/>
            <a:ext cx="9092827"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05" name="Picture 4" descr="Azure Machine Learning">
            <a:extLst>
              <a:ext uri="{FF2B5EF4-FFF2-40B4-BE49-F238E27FC236}">
                <a16:creationId xmlns:a16="http://schemas.microsoft.com/office/drawing/2014/main" id="{88383BC2-4AC4-41BF-A41B-3F3F3D4D79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6" t="27459" r="37476" b="30796"/>
          <a:stretch/>
        </p:blipFill>
        <p:spPr bwMode="auto">
          <a:xfrm>
            <a:off x="1711706" y="4146853"/>
            <a:ext cx="327488" cy="332508"/>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0755E7B8-ACEC-4244-BFC7-F18811859700}"/>
              </a:ext>
            </a:extLst>
          </p:cNvPr>
          <p:cNvSpPr/>
          <p:nvPr/>
        </p:nvSpPr>
        <p:spPr>
          <a:xfrm>
            <a:off x="1582647" y="4086328"/>
            <a:ext cx="3390070" cy="2431228"/>
          </a:xfrm>
          <a:prstGeom prst="rect">
            <a:avLst/>
          </a:prstGeom>
          <a:noFill/>
          <a:ln w="57150">
            <a:solidFill>
              <a:srgbClr val="006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2C4"/>
              </a:solidFill>
            </a:endParaRPr>
          </a:p>
        </p:txBody>
      </p:sp>
      <p:sp>
        <p:nvSpPr>
          <p:cNvPr id="112" name="ZoneTexte 111">
            <a:extLst>
              <a:ext uri="{FF2B5EF4-FFF2-40B4-BE49-F238E27FC236}">
                <a16:creationId xmlns:a16="http://schemas.microsoft.com/office/drawing/2014/main" id="{10322349-0026-4C4B-A634-629C6373777B}"/>
              </a:ext>
            </a:extLst>
          </p:cNvPr>
          <p:cNvSpPr txBox="1"/>
          <p:nvPr/>
        </p:nvSpPr>
        <p:spPr>
          <a:xfrm>
            <a:off x="1964922" y="4129537"/>
            <a:ext cx="1376787" cy="338554"/>
          </a:xfrm>
          <a:prstGeom prst="rect">
            <a:avLst/>
          </a:prstGeom>
          <a:noFill/>
        </p:spPr>
        <p:txBody>
          <a:bodyPr wrap="none" rtlCol="0">
            <a:spAutoFit/>
          </a:bodyPr>
          <a:lstStyle/>
          <a:p>
            <a:r>
              <a:rPr lang="en-US" sz="1600" dirty="0" err="1">
                <a:solidFill>
                  <a:srgbClr val="0062C4"/>
                </a:solidFill>
              </a:rPr>
              <a:t>AzureML</a:t>
            </a:r>
            <a:r>
              <a:rPr lang="en-US" sz="1600" dirty="0">
                <a:solidFill>
                  <a:srgbClr val="0062C4"/>
                </a:solidFill>
              </a:rPr>
              <a:t> prod</a:t>
            </a:r>
          </a:p>
        </p:txBody>
      </p:sp>
      <p:cxnSp>
        <p:nvCxnSpPr>
          <p:cNvPr id="116" name="Connecteur droit avec flèche 115">
            <a:extLst>
              <a:ext uri="{FF2B5EF4-FFF2-40B4-BE49-F238E27FC236}">
                <a16:creationId xmlns:a16="http://schemas.microsoft.com/office/drawing/2014/main" id="{CD56DDF7-8F87-4B02-B061-0AF95FD5333E}"/>
              </a:ext>
            </a:extLst>
          </p:cNvPr>
          <p:cNvCxnSpPr>
            <a:cxnSpLocks/>
            <a:endCxn id="151" idx="0"/>
          </p:cNvCxnSpPr>
          <p:nvPr/>
        </p:nvCxnSpPr>
        <p:spPr>
          <a:xfrm flipH="1">
            <a:off x="2532170" y="4017418"/>
            <a:ext cx="800454" cy="533611"/>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F171474C-BFBB-44BF-B859-5ED6C96B2CEE}"/>
              </a:ext>
            </a:extLst>
          </p:cNvPr>
          <p:cNvSpPr/>
          <p:nvPr/>
        </p:nvSpPr>
        <p:spPr>
          <a:xfrm>
            <a:off x="3430362" y="4569861"/>
            <a:ext cx="1456851" cy="1066501"/>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bg1"/>
                </a:solidFill>
              </a:rPr>
              <a:t>Automated Training Pipeline</a:t>
            </a:r>
          </a:p>
        </p:txBody>
      </p:sp>
      <p:cxnSp>
        <p:nvCxnSpPr>
          <p:cNvPr id="149" name="Connecteur droit avec flèche 148">
            <a:extLst>
              <a:ext uri="{FF2B5EF4-FFF2-40B4-BE49-F238E27FC236}">
                <a16:creationId xmlns:a16="http://schemas.microsoft.com/office/drawing/2014/main" id="{D223FD13-9C22-48A8-A6E3-24AB907313B9}"/>
              </a:ext>
            </a:extLst>
          </p:cNvPr>
          <p:cNvCxnSpPr>
            <a:cxnSpLocks/>
            <a:endCxn id="164" idx="2"/>
          </p:cNvCxnSpPr>
          <p:nvPr/>
        </p:nvCxnSpPr>
        <p:spPr>
          <a:xfrm flipV="1">
            <a:off x="3185354" y="6036734"/>
            <a:ext cx="200768" cy="178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11875D80-736A-47C5-AA52-2F9509513382}"/>
              </a:ext>
            </a:extLst>
          </p:cNvPr>
          <p:cNvSpPr/>
          <p:nvPr/>
        </p:nvSpPr>
        <p:spPr>
          <a:xfrm>
            <a:off x="3789939" y="4974418"/>
            <a:ext cx="793380" cy="45221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Integration Test</a:t>
            </a:r>
          </a:p>
        </p:txBody>
      </p:sp>
      <p:sp>
        <p:nvSpPr>
          <p:cNvPr id="151" name="Rectangle 150">
            <a:extLst>
              <a:ext uri="{FF2B5EF4-FFF2-40B4-BE49-F238E27FC236}">
                <a16:creationId xmlns:a16="http://schemas.microsoft.com/office/drawing/2014/main" id="{0165DF95-0D1B-480E-BCC6-035C886DA41F}"/>
              </a:ext>
            </a:extLst>
          </p:cNvPr>
          <p:cNvSpPr/>
          <p:nvPr/>
        </p:nvSpPr>
        <p:spPr>
          <a:xfrm>
            <a:off x="1696351" y="4551029"/>
            <a:ext cx="1671637" cy="1726523"/>
          </a:xfrm>
          <a:prstGeom prst="rect">
            <a:avLst/>
          </a:prstGeom>
          <a:solidFill>
            <a:srgbClr val="3D6EFF"/>
          </a:solidFill>
          <a:ln>
            <a:solidFill>
              <a:srgbClr val="3D6E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rPr>
              <a:t>Automated Training Pipeline</a:t>
            </a:r>
          </a:p>
        </p:txBody>
      </p:sp>
      <p:sp>
        <p:nvSpPr>
          <p:cNvPr id="152" name="Rectangle 151">
            <a:extLst>
              <a:ext uri="{FF2B5EF4-FFF2-40B4-BE49-F238E27FC236}">
                <a16:creationId xmlns:a16="http://schemas.microsoft.com/office/drawing/2014/main" id="{EDC29599-ACC8-441E-A3F0-814230EF426F}"/>
              </a:ext>
            </a:extLst>
          </p:cNvPr>
          <p:cNvSpPr/>
          <p:nvPr/>
        </p:nvSpPr>
        <p:spPr>
          <a:xfrm>
            <a:off x="1857462" y="4807142"/>
            <a:ext cx="1212937" cy="199589"/>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Validation</a:t>
            </a:r>
          </a:p>
        </p:txBody>
      </p:sp>
      <p:sp>
        <p:nvSpPr>
          <p:cNvPr id="153" name="Rectangle 152">
            <a:extLst>
              <a:ext uri="{FF2B5EF4-FFF2-40B4-BE49-F238E27FC236}">
                <a16:creationId xmlns:a16="http://schemas.microsoft.com/office/drawing/2014/main" id="{7EE651D6-832B-4D9C-8D85-91554AC3D72B}"/>
              </a:ext>
            </a:extLst>
          </p:cNvPr>
          <p:cNvSpPr/>
          <p:nvPr/>
        </p:nvSpPr>
        <p:spPr>
          <a:xfrm>
            <a:off x="1864340" y="5093964"/>
            <a:ext cx="1212911" cy="1832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Data Preparation</a:t>
            </a:r>
          </a:p>
        </p:txBody>
      </p:sp>
      <p:sp>
        <p:nvSpPr>
          <p:cNvPr id="154" name="Rectangle 153">
            <a:extLst>
              <a:ext uri="{FF2B5EF4-FFF2-40B4-BE49-F238E27FC236}">
                <a16:creationId xmlns:a16="http://schemas.microsoft.com/office/drawing/2014/main" id="{6516B171-6551-44E4-953A-9F8E114C1396}"/>
              </a:ext>
            </a:extLst>
          </p:cNvPr>
          <p:cNvSpPr/>
          <p:nvPr/>
        </p:nvSpPr>
        <p:spPr>
          <a:xfrm>
            <a:off x="1873135" y="5376964"/>
            <a:ext cx="1197264"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Training</a:t>
            </a:r>
          </a:p>
        </p:txBody>
      </p:sp>
      <p:sp>
        <p:nvSpPr>
          <p:cNvPr id="155" name="Rectangle 154">
            <a:extLst>
              <a:ext uri="{FF2B5EF4-FFF2-40B4-BE49-F238E27FC236}">
                <a16:creationId xmlns:a16="http://schemas.microsoft.com/office/drawing/2014/main" id="{9AFC13C1-5AD7-4DAF-AEB2-754F6C41EF05}"/>
              </a:ext>
            </a:extLst>
          </p:cNvPr>
          <p:cNvSpPr/>
          <p:nvPr/>
        </p:nvSpPr>
        <p:spPr>
          <a:xfrm>
            <a:off x="1873135" y="5667684"/>
            <a:ext cx="1197264" cy="17270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Evaluation</a:t>
            </a:r>
          </a:p>
        </p:txBody>
      </p:sp>
      <p:sp>
        <p:nvSpPr>
          <p:cNvPr id="156" name="Rectangle 155">
            <a:extLst>
              <a:ext uri="{FF2B5EF4-FFF2-40B4-BE49-F238E27FC236}">
                <a16:creationId xmlns:a16="http://schemas.microsoft.com/office/drawing/2014/main" id="{43FC7C28-7B82-4466-99AD-598834C6D152}"/>
              </a:ext>
            </a:extLst>
          </p:cNvPr>
          <p:cNvSpPr/>
          <p:nvPr/>
        </p:nvSpPr>
        <p:spPr>
          <a:xfrm>
            <a:off x="1879987" y="5945632"/>
            <a:ext cx="1190412" cy="172701"/>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Register</a:t>
            </a:r>
          </a:p>
        </p:txBody>
      </p:sp>
      <p:cxnSp>
        <p:nvCxnSpPr>
          <p:cNvPr id="157" name="Connecteur droit avec flèche 156">
            <a:extLst>
              <a:ext uri="{FF2B5EF4-FFF2-40B4-BE49-F238E27FC236}">
                <a16:creationId xmlns:a16="http://schemas.microsoft.com/office/drawing/2014/main" id="{FE5C5509-0E87-4A14-880E-19895C026F57}"/>
              </a:ext>
            </a:extLst>
          </p:cNvPr>
          <p:cNvCxnSpPr>
            <a:cxnSpLocks/>
          </p:cNvCxnSpPr>
          <p:nvPr/>
        </p:nvCxnSpPr>
        <p:spPr>
          <a:xfrm>
            <a:off x="2462533" y="499022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a:extLst>
              <a:ext uri="{FF2B5EF4-FFF2-40B4-BE49-F238E27FC236}">
                <a16:creationId xmlns:a16="http://schemas.microsoft.com/office/drawing/2014/main" id="{38F65ADC-D8E7-44EB-AC65-83502CF16CC3}"/>
              </a:ext>
            </a:extLst>
          </p:cNvPr>
          <p:cNvCxnSpPr>
            <a:cxnSpLocks/>
          </p:cNvCxnSpPr>
          <p:nvPr/>
        </p:nvCxnSpPr>
        <p:spPr>
          <a:xfrm>
            <a:off x="2467290" y="5266463"/>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eur droit avec flèche 158">
            <a:extLst>
              <a:ext uri="{FF2B5EF4-FFF2-40B4-BE49-F238E27FC236}">
                <a16:creationId xmlns:a16="http://schemas.microsoft.com/office/drawing/2014/main" id="{37632816-0DEC-43F1-AD1C-1F0B9CC4FD5D}"/>
              </a:ext>
            </a:extLst>
          </p:cNvPr>
          <p:cNvCxnSpPr>
            <a:cxnSpLocks/>
          </p:cNvCxnSpPr>
          <p:nvPr/>
        </p:nvCxnSpPr>
        <p:spPr>
          <a:xfrm>
            <a:off x="2472059" y="5536289"/>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eur droit avec flèche 159">
            <a:extLst>
              <a:ext uri="{FF2B5EF4-FFF2-40B4-BE49-F238E27FC236}">
                <a16:creationId xmlns:a16="http://schemas.microsoft.com/office/drawing/2014/main" id="{895AAC01-E212-4678-885A-CE6D51EA7CA8}"/>
              </a:ext>
            </a:extLst>
          </p:cNvPr>
          <p:cNvCxnSpPr>
            <a:cxnSpLocks/>
          </p:cNvCxnSpPr>
          <p:nvPr/>
        </p:nvCxnSpPr>
        <p:spPr>
          <a:xfrm>
            <a:off x="2481579" y="5822041"/>
            <a:ext cx="0" cy="82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eur droit avec flèche 160">
            <a:extLst>
              <a:ext uri="{FF2B5EF4-FFF2-40B4-BE49-F238E27FC236}">
                <a16:creationId xmlns:a16="http://schemas.microsoft.com/office/drawing/2014/main" id="{566401C3-D677-4813-857B-A245C803755C}"/>
              </a:ext>
            </a:extLst>
          </p:cNvPr>
          <p:cNvCxnSpPr>
            <a:cxnSpLocks/>
            <a:stCxn id="156" idx="3"/>
            <a:endCxn id="164" idx="2"/>
          </p:cNvCxnSpPr>
          <p:nvPr/>
        </p:nvCxnSpPr>
        <p:spPr>
          <a:xfrm>
            <a:off x="3070399" y="6031983"/>
            <a:ext cx="315723" cy="475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eur droit avec flèche 161">
            <a:extLst>
              <a:ext uri="{FF2B5EF4-FFF2-40B4-BE49-F238E27FC236}">
                <a16:creationId xmlns:a16="http://schemas.microsoft.com/office/drawing/2014/main" id="{6BB0F717-C28D-4292-AA35-34804C9DB6E2}"/>
              </a:ext>
            </a:extLst>
          </p:cNvPr>
          <p:cNvCxnSpPr>
            <a:cxnSpLocks/>
            <a:endCxn id="164" idx="1"/>
          </p:cNvCxnSpPr>
          <p:nvPr/>
        </p:nvCxnSpPr>
        <p:spPr>
          <a:xfrm>
            <a:off x="3332624" y="4017418"/>
            <a:ext cx="398323" cy="1631898"/>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a:extLst>
              <a:ext uri="{FF2B5EF4-FFF2-40B4-BE49-F238E27FC236}">
                <a16:creationId xmlns:a16="http://schemas.microsoft.com/office/drawing/2014/main" id="{F44CFD9D-DA9B-4E98-AC44-913CEE1B2DEA}"/>
              </a:ext>
            </a:extLst>
          </p:cNvPr>
          <p:cNvCxnSpPr>
            <a:cxnSpLocks/>
            <a:endCxn id="122" idx="0"/>
          </p:cNvCxnSpPr>
          <p:nvPr/>
        </p:nvCxnSpPr>
        <p:spPr>
          <a:xfrm>
            <a:off x="3332624" y="4017418"/>
            <a:ext cx="826164" cy="552443"/>
          </a:xfrm>
          <a:prstGeom prst="straightConnector1">
            <a:avLst/>
          </a:prstGeom>
          <a:ln w="44450">
            <a:solidFill>
              <a:srgbClr val="FF596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4" name="Cylindre 163">
            <a:extLst>
              <a:ext uri="{FF2B5EF4-FFF2-40B4-BE49-F238E27FC236}">
                <a16:creationId xmlns:a16="http://schemas.microsoft.com/office/drawing/2014/main" id="{16944FFF-1E56-40E0-9B06-554B98241C89}"/>
              </a:ext>
            </a:extLst>
          </p:cNvPr>
          <p:cNvSpPr/>
          <p:nvPr/>
        </p:nvSpPr>
        <p:spPr>
          <a:xfrm>
            <a:off x="3386122" y="5649316"/>
            <a:ext cx="689649" cy="774836"/>
          </a:xfrm>
          <a:prstGeom prst="can">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Model Registry</a:t>
            </a:r>
          </a:p>
        </p:txBody>
      </p:sp>
      <p:pic>
        <p:nvPicPr>
          <p:cNvPr id="165" name="Graphique 164">
            <a:extLst>
              <a:ext uri="{FF2B5EF4-FFF2-40B4-BE49-F238E27FC236}">
                <a16:creationId xmlns:a16="http://schemas.microsoft.com/office/drawing/2014/main" id="{4FD02306-9780-4A3C-8861-914F529867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46" y="6461558"/>
            <a:ext cx="381111" cy="381111"/>
          </a:xfrm>
          <a:prstGeom prst="rect">
            <a:avLst/>
          </a:prstGeom>
        </p:spPr>
      </p:pic>
      <p:pic>
        <p:nvPicPr>
          <p:cNvPr id="84" name="Picture 2">
            <a:extLst>
              <a:ext uri="{FF2B5EF4-FFF2-40B4-BE49-F238E27FC236}">
                <a16:creationId xmlns:a16="http://schemas.microsoft.com/office/drawing/2014/main" id="{CAD2BCF0-BFA3-49D7-8894-405ADB1275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1922" y="5064004"/>
            <a:ext cx="530852" cy="53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782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eur droit avec flèche 67">
            <a:extLst>
              <a:ext uri="{FF2B5EF4-FFF2-40B4-BE49-F238E27FC236}">
                <a16:creationId xmlns:a16="http://schemas.microsoft.com/office/drawing/2014/main" id="{CCFB36B7-8AFE-4A35-8FE6-DD937D3E5F73}"/>
              </a:ext>
            </a:extLst>
          </p:cNvPr>
          <p:cNvCxnSpPr>
            <a:cxnSpLocks/>
          </p:cNvCxnSpPr>
          <p:nvPr/>
        </p:nvCxnSpPr>
        <p:spPr>
          <a:xfrm flipH="1">
            <a:off x="15413647" y="3876886"/>
            <a:ext cx="1306106" cy="1989794"/>
          </a:xfrm>
          <a:prstGeom prst="straightConnector1">
            <a:avLst/>
          </a:prstGeom>
          <a:ln w="44450">
            <a:solidFill>
              <a:schemeClr val="accent6">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94" name="Titre 1">
            <a:extLst>
              <a:ext uri="{FF2B5EF4-FFF2-40B4-BE49-F238E27FC236}">
                <a16:creationId xmlns:a16="http://schemas.microsoft.com/office/drawing/2014/main" id="{6615257C-5215-466F-8D44-CFE1A469F4A1}"/>
              </a:ext>
            </a:extLst>
          </p:cNvPr>
          <p:cNvSpPr>
            <a:spLocks noGrp="1"/>
          </p:cNvSpPr>
          <p:nvPr>
            <p:ph type="title"/>
          </p:nvPr>
        </p:nvSpPr>
        <p:spPr>
          <a:xfrm>
            <a:off x="4432414" y="3075155"/>
            <a:ext cx="3020438" cy="518437"/>
          </a:xfrm>
          <a:solidFill>
            <a:schemeClr val="tx1">
              <a:lumMod val="50000"/>
            </a:schemeClr>
          </a:solidFill>
        </p:spPr>
        <p:txBody>
          <a:bodyPr>
            <a:normAutofit/>
          </a:bodyPr>
          <a:lstStyle/>
          <a:p>
            <a:r>
              <a:rPr lang="en-US" sz="2800">
                <a:solidFill>
                  <a:schemeClr val="bg1"/>
                </a:solidFill>
              </a:rPr>
              <a:t>Deployment &amp; run</a:t>
            </a:r>
          </a:p>
        </p:txBody>
      </p:sp>
      <p:sp>
        <p:nvSpPr>
          <p:cNvPr id="7" name="Rectangle 6">
            <a:extLst>
              <a:ext uri="{FF2B5EF4-FFF2-40B4-BE49-F238E27FC236}">
                <a16:creationId xmlns:a16="http://schemas.microsoft.com/office/drawing/2014/main" id="{EF7556E5-6C0A-45D8-A038-5DFE6BA13800}"/>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E0739B2F-AA4A-4158-A725-920BBF32CBFC}"/>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6" name="Graphique 5">
            <a:extLst>
              <a:ext uri="{FF2B5EF4-FFF2-40B4-BE49-F238E27FC236}">
                <a16:creationId xmlns:a16="http://schemas.microsoft.com/office/drawing/2014/main" id="{D0618C88-4423-472A-BFAA-4E309F3D0A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9271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629FCC-9E67-4188-9CED-F4E2CD456768}"/>
              </a:ext>
            </a:extLst>
          </p:cNvPr>
          <p:cNvSpPr txBox="1"/>
          <p:nvPr/>
        </p:nvSpPr>
        <p:spPr>
          <a:xfrm>
            <a:off x="1314464" y="2301240"/>
            <a:ext cx="3455656" cy="1323439"/>
          </a:xfrm>
          <a:prstGeom prst="rect">
            <a:avLst/>
          </a:prstGeom>
          <a:noFill/>
        </p:spPr>
        <p:txBody>
          <a:bodyPr wrap="square" rtlCol="0">
            <a:spAutoFit/>
          </a:bodyPr>
          <a:lstStyle/>
          <a:p>
            <a:pPr algn="ctr"/>
            <a:r>
              <a:rPr lang="en-US" sz="4000" dirty="0"/>
              <a:t>Structured data</a:t>
            </a:r>
          </a:p>
        </p:txBody>
      </p:sp>
      <p:pic>
        <p:nvPicPr>
          <p:cNvPr id="7170" name="Picture 2">
            <a:extLst>
              <a:ext uri="{FF2B5EF4-FFF2-40B4-BE49-F238E27FC236}">
                <a16:creationId xmlns:a16="http://schemas.microsoft.com/office/drawing/2014/main" id="{2C95A632-4A8A-4744-AD9A-AB698C3D8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42" y="39052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E9DAF57-1921-4CBC-9EB8-4E63DD349262}"/>
              </a:ext>
            </a:extLst>
          </p:cNvPr>
          <p:cNvSpPr txBox="1"/>
          <p:nvPr/>
        </p:nvSpPr>
        <p:spPr>
          <a:xfrm>
            <a:off x="6427919" y="5357756"/>
            <a:ext cx="3509900"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"excel structured data"</a:t>
            </a:r>
            <a:endParaRPr lang="en-US" b="0" dirty="0">
              <a:solidFill>
                <a:srgbClr val="00000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9A7C37DF-0E47-4021-9461-9FC881F6567C}"/>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03B1211-285C-4D64-AB4D-0D66895E288C}"/>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0" name="Rectangle 9">
            <a:extLst>
              <a:ext uri="{FF2B5EF4-FFF2-40B4-BE49-F238E27FC236}">
                <a16:creationId xmlns:a16="http://schemas.microsoft.com/office/drawing/2014/main" id="{03C8783C-335D-450D-932C-C07BC79902E9}"/>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8" name="Graphique 7">
            <a:extLst>
              <a:ext uri="{FF2B5EF4-FFF2-40B4-BE49-F238E27FC236}">
                <a16:creationId xmlns:a16="http://schemas.microsoft.com/office/drawing/2014/main" id="{E1F3E4F5-D56F-407D-BCAA-D1D20305A5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463316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E6619-746F-4766-BE37-F8D5F1A64C5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DC71BB9-5E9D-4D34-AB43-CEFC53C3E45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2CB266B-B9EC-4D6D-862B-976FB39AEBEF}"/>
              </a:ext>
            </a:extLst>
          </p:cNvPr>
          <p:cNvPicPr>
            <a:picLocks noChangeAspect="1"/>
          </p:cNvPicPr>
          <p:nvPr/>
        </p:nvPicPr>
        <p:blipFill>
          <a:blip r:embed="rId3"/>
          <a:stretch>
            <a:fillRect/>
          </a:stretch>
        </p:blipFill>
        <p:spPr>
          <a:xfrm>
            <a:off x="0" y="355600"/>
            <a:ext cx="12192000" cy="6146800"/>
          </a:xfrm>
          <a:prstGeom prst="rect">
            <a:avLst/>
          </a:prstGeom>
        </p:spPr>
      </p:pic>
      <p:sp>
        <p:nvSpPr>
          <p:cNvPr id="8" name="Rectangle 7">
            <a:extLst>
              <a:ext uri="{FF2B5EF4-FFF2-40B4-BE49-F238E27FC236}">
                <a16:creationId xmlns:a16="http://schemas.microsoft.com/office/drawing/2014/main" id="{6E0A1681-8D22-4312-847F-70C171AE394E}"/>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9" name="Rectangle 8">
            <a:extLst>
              <a:ext uri="{FF2B5EF4-FFF2-40B4-BE49-F238E27FC236}">
                <a16:creationId xmlns:a16="http://schemas.microsoft.com/office/drawing/2014/main" id="{DBF77931-6E6B-405B-9EA1-D2119F87A544}"/>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2648F03B-04D8-4F11-97A7-7D249DF297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147256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5FE10E9-029C-492F-A275-BE18CBDB39CC}"/>
              </a:ext>
            </a:extLst>
          </p:cNvPr>
          <p:cNvSpPr>
            <a:spLocks noGrp="1"/>
          </p:cNvSpPr>
          <p:nvPr>
            <p:ph idx="1"/>
          </p:nvPr>
        </p:nvSpPr>
        <p:spPr/>
        <p:txBody>
          <a:bodyPr/>
          <a:lstStyle/>
          <a:p>
            <a:endParaRPr lang="fr-FR"/>
          </a:p>
        </p:txBody>
      </p:sp>
      <p:sp>
        <p:nvSpPr>
          <p:cNvPr id="7" name="Rectangle 6">
            <a:extLst>
              <a:ext uri="{FF2B5EF4-FFF2-40B4-BE49-F238E27FC236}">
                <a16:creationId xmlns:a16="http://schemas.microsoft.com/office/drawing/2014/main" id="{B001CE41-3ACD-44B5-8B45-E27B47E7E0C7}"/>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8" name="Rectangle 7">
            <a:extLst>
              <a:ext uri="{FF2B5EF4-FFF2-40B4-BE49-F238E27FC236}">
                <a16:creationId xmlns:a16="http://schemas.microsoft.com/office/drawing/2014/main" id="{60A6ED12-51FF-4D6D-B1A4-47B0BEA7DF9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sp>
        <p:nvSpPr>
          <p:cNvPr id="9" name="ZoneTexte 8">
            <a:extLst>
              <a:ext uri="{FF2B5EF4-FFF2-40B4-BE49-F238E27FC236}">
                <a16:creationId xmlns:a16="http://schemas.microsoft.com/office/drawing/2014/main" id="{6CF0948F-FA92-4E51-A01F-CC880839CC0C}"/>
              </a:ext>
            </a:extLst>
          </p:cNvPr>
          <p:cNvSpPr txBox="1"/>
          <p:nvPr/>
        </p:nvSpPr>
        <p:spPr>
          <a:xfrm>
            <a:off x="1446903" y="364606"/>
            <a:ext cx="6207162" cy="6001643"/>
          </a:xfrm>
          <a:prstGeom prst="rect">
            <a:avLst/>
          </a:prstGeom>
          <a:noFill/>
        </p:spPr>
        <p:txBody>
          <a:bodyPr wrap="square">
            <a:spAutoFit/>
          </a:bodyPr>
          <a:lstStyle/>
          <a:p>
            <a:r>
              <a:rPr lang="fr-FR" sz="3200" dirty="0" err="1">
                <a:solidFill>
                  <a:schemeClr val="bg2">
                    <a:lumMod val="25000"/>
                  </a:schemeClr>
                </a:solidFill>
                <a:latin typeface="-apple-system"/>
              </a:rPr>
              <a:t>o</a:t>
            </a:r>
            <a:r>
              <a:rPr lang="fr-FR" sz="3200" b="0" i="0" dirty="0" err="1">
                <a:solidFill>
                  <a:schemeClr val="bg2">
                    <a:lumMod val="25000"/>
                  </a:schemeClr>
                </a:solidFill>
                <a:effectLst/>
                <a:latin typeface="-apple-system"/>
              </a:rPr>
              <a:t>penshift</a:t>
            </a:r>
            <a:r>
              <a:rPr lang="fr-FR" sz="3200" b="0" i="0" dirty="0">
                <a:solidFill>
                  <a:schemeClr val="bg2">
                    <a:lumMod val="25000"/>
                  </a:schemeClr>
                </a:solidFill>
                <a:effectLst/>
                <a:latin typeface="-apple-system"/>
              </a:rPr>
              <a:t> : production</a:t>
            </a:r>
            <a:br>
              <a:rPr lang="fr-FR" sz="3200" dirty="0"/>
            </a:br>
            <a:r>
              <a:rPr lang="fr-FR" sz="3200" b="0" i="0" dirty="0">
                <a:solidFill>
                  <a:schemeClr val="bg2">
                    <a:lumMod val="75000"/>
                  </a:schemeClr>
                </a:solidFill>
                <a:effectLst/>
                <a:latin typeface="-apple-system"/>
              </a:rPr>
              <a:t>   - splitter</a:t>
            </a:r>
          </a:p>
          <a:p>
            <a:r>
              <a:rPr lang="fr-FR" sz="3200" b="0" i="0" dirty="0">
                <a:solidFill>
                  <a:schemeClr val="bg2">
                    <a:lumMod val="75000"/>
                  </a:schemeClr>
                </a:solidFill>
                <a:effectLst/>
                <a:latin typeface="-apple-system"/>
              </a:rPr>
              <a:t>   - zoning</a:t>
            </a:r>
          </a:p>
          <a:p>
            <a:r>
              <a:rPr lang="fr-FR" sz="3200" b="0" i="0" dirty="0">
                <a:solidFill>
                  <a:schemeClr val="bg2">
                    <a:lumMod val="75000"/>
                  </a:schemeClr>
                </a:solidFill>
                <a:effectLst/>
                <a:latin typeface="-apple-system"/>
              </a:rPr>
              <a:t>   - </a:t>
            </a:r>
            <a:r>
              <a:rPr lang="fr-FR" sz="3200" b="0" i="0" dirty="0" err="1">
                <a:solidFill>
                  <a:schemeClr val="bg2">
                    <a:lumMod val="75000"/>
                  </a:schemeClr>
                </a:solidFill>
                <a:effectLst/>
                <a:latin typeface="-apple-system"/>
              </a:rPr>
              <a:t>ocr</a:t>
            </a:r>
            <a:br>
              <a:rPr lang="fr-FR" sz="3200" dirty="0"/>
            </a:br>
            <a:r>
              <a:rPr lang="fr-FR" sz="3200" dirty="0" err="1">
                <a:solidFill>
                  <a:schemeClr val="bg2">
                    <a:lumMod val="25000"/>
                  </a:schemeClr>
                </a:solidFill>
                <a:latin typeface="-apple-system"/>
              </a:rPr>
              <a:t>azure_ml</a:t>
            </a:r>
            <a:r>
              <a:rPr lang="fr-FR" sz="3200" dirty="0">
                <a:solidFill>
                  <a:schemeClr val="bg2">
                    <a:lumMod val="25000"/>
                  </a:schemeClr>
                </a:solidFill>
                <a:latin typeface="-apple-system"/>
              </a:rPr>
              <a:t>: train</a:t>
            </a:r>
            <a:br>
              <a:rPr lang="fr-FR" sz="3200" dirty="0"/>
            </a:br>
            <a:r>
              <a:rPr lang="fr-FR" sz="3200" dirty="0">
                <a:solidFill>
                  <a:schemeClr val="bg2">
                    <a:lumMod val="75000"/>
                  </a:schemeClr>
                </a:solidFill>
                <a:latin typeface="-apple-system"/>
              </a:rPr>
              <a:t>   - splitter</a:t>
            </a:r>
          </a:p>
          <a:p>
            <a:r>
              <a:rPr lang="fr-FR" sz="3200" dirty="0">
                <a:solidFill>
                  <a:schemeClr val="bg2">
                    <a:lumMod val="75000"/>
                  </a:schemeClr>
                </a:solidFill>
                <a:latin typeface="-apple-system"/>
              </a:rPr>
              <a:t>   - zoning</a:t>
            </a:r>
          </a:p>
          <a:p>
            <a:r>
              <a:rPr lang="fr-FR" sz="3200" dirty="0">
                <a:solidFill>
                  <a:schemeClr val="bg2">
                    <a:lumMod val="75000"/>
                  </a:schemeClr>
                </a:solidFill>
                <a:latin typeface="-apple-system"/>
              </a:rPr>
              <a:t>   - </a:t>
            </a:r>
            <a:r>
              <a:rPr lang="fr-FR" sz="3200" dirty="0" err="1">
                <a:solidFill>
                  <a:schemeClr val="bg2">
                    <a:lumMod val="75000"/>
                  </a:schemeClr>
                </a:solidFill>
                <a:latin typeface="-apple-system"/>
              </a:rPr>
              <a:t>ocr</a:t>
            </a:r>
            <a:br>
              <a:rPr lang="fr-FR" sz="3200" dirty="0"/>
            </a:br>
            <a:r>
              <a:rPr lang="fr-FR" sz="3200" dirty="0">
                <a:solidFill>
                  <a:schemeClr val="bg2">
                    <a:lumMod val="25000"/>
                  </a:schemeClr>
                </a:solidFill>
                <a:latin typeface="-apple-system"/>
              </a:rPr>
              <a:t>packages</a:t>
            </a:r>
            <a:br>
              <a:rPr lang="fr-FR" sz="3200" dirty="0"/>
            </a:br>
            <a:r>
              <a:rPr lang="fr-FR" sz="3200" dirty="0">
                <a:solidFill>
                  <a:schemeClr val="bg2">
                    <a:lumMod val="75000"/>
                  </a:schemeClr>
                </a:solidFill>
                <a:latin typeface="-apple-system"/>
              </a:rPr>
              <a:t>   - zoning : .</a:t>
            </a:r>
            <a:r>
              <a:rPr lang="fr-FR" sz="3200" dirty="0" err="1">
                <a:solidFill>
                  <a:schemeClr val="bg2">
                    <a:lumMod val="75000"/>
                  </a:schemeClr>
                </a:solidFill>
                <a:latin typeface="-apple-system"/>
              </a:rPr>
              <a:t>wheel</a:t>
            </a:r>
            <a:r>
              <a:rPr lang="fr-FR" sz="3200" dirty="0">
                <a:solidFill>
                  <a:schemeClr val="bg2">
                    <a:lumMod val="75000"/>
                  </a:schemeClr>
                </a:solidFill>
                <a:latin typeface="-apple-system"/>
              </a:rPr>
              <a:t> (setup.py)</a:t>
            </a:r>
            <a:br>
              <a:rPr lang="fr-FR" sz="3200" dirty="0">
                <a:solidFill>
                  <a:schemeClr val="bg2">
                    <a:lumMod val="75000"/>
                  </a:schemeClr>
                </a:solidFill>
                <a:latin typeface="-apple-system"/>
              </a:rPr>
            </a:br>
            <a:r>
              <a:rPr lang="fr-FR" sz="3200" dirty="0">
                <a:solidFill>
                  <a:schemeClr val="bg2">
                    <a:lumMod val="75000"/>
                  </a:schemeClr>
                </a:solidFill>
                <a:latin typeface="-apple-system"/>
              </a:rPr>
              <a:t>   - splitter : .</a:t>
            </a:r>
            <a:r>
              <a:rPr lang="fr-FR" sz="3200" dirty="0" err="1">
                <a:solidFill>
                  <a:schemeClr val="bg2">
                    <a:lumMod val="75000"/>
                  </a:schemeClr>
                </a:solidFill>
                <a:latin typeface="-apple-system"/>
              </a:rPr>
              <a:t>wheel</a:t>
            </a:r>
            <a:r>
              <a:rPr lang="fr-FR" sz="3200" dirty="0">
                <a:solidFill>
                  <a:schemeClr val="bg2">
                    <a:lumMod val="75000"/>
                  </a:schemeClr>
                </a:solidFill>
                <a:latin typeface="-apple-system"/>
              </a:rPr>
              <a:t> (setup.py)</a:t>
            </a:r>
            <a:br>
              <a:rPr lang="fr-FR" sz="3200" dirty="0">
                <a:solidFill>
                  <a:schemeClr val="bg2">
                    <a:lumMod val="75000"/>
                  </a:schemeClr>
                </a:solidFill>
                <a:latin typeface="-apple-system"/>
              </a:rPr>
            </a:br>
            <a:r>
              <a:rPr lang="fr-FR" sz="3200" dirty="0">
                <a:solidFill>
                  <a:schemeClr val="bg2">
                    <a:lumMod val="75000"/>
                  </a:schemeClr>
                </a:solidFill>
                <a:latin typeface="-apple-system"/>
              </a:rPr>
              <a:t>   - </a:t>
            </a:r>
            <a:r>
              <a:rPr lang="fr-FR" sz="3200" dirty="0" err="1">
                <a:solidFill>
                  <a:schemeClr val="bg2">
                    <a:lumMod val="75000"/>
                  </a:schemeClr>
                </a:solidFill>
                <a:latin typeface="-apple-system"/>
              </a:rPr>
              <a:t>ocr</a:t>
            </a:r>
            <a:r>
              <a:rPr lang="fr-FR" sz="3200" dirty="0">
                <a:solidFill>
                  <a:schemeClr val="bg2">
                    <a:lumMod val="75000"/>
                  </a:schemeClr>
                </a:solidFill>
                <a:latin typeface="-apple-system"/>
              </a:rPr>
              <a:t> : .</a:t>
            </a:r>
            <a:r>
              <a:rPr lang="fr-FR" sz="3200" dirty="0" err="1">
                <a:solidFill>
                  <a:schemeClr val="bg2">
                    <a:lumMod val="75000"/>
                  </a:schemeClr>
                </a:solidFill>
                <a:latin typeface="-apple-system"/>
              </a:rPr>
              <a:t>wheel</a:t>
            </a:r>
            <a:r>
              <a:rPr lang="fr-FR" sz="3200" dirty="0">
                <a:solidFill>
                  <a:schemeClr val="bg2">
                    <a:lumMod val="75000"/>
                  </a:schemeClr>
                </a:solidFill>
                <a:latin typeface="-apple-system"/>
              </a:rPr>
              <a:t> (setup.py)</a:t>
            </a:r>
          </a:p>
        </p:txBody>
      </p:sp>
      <p:pic>
        <p:nvPicPr>
          <p:cNvPr id="10" name="Graphique 9">
            <a:extLst>
              <a:ext uri="{FF2B5EF4-FFF2-40B4-BE49-F238E27FC236}">
                <a16:creationId xmlns:a16="http://schemas.microsoft.com/office/drawing/2014/main" id="{8BC9B4CF-89CE-40DC-9102-0F5C3C8D0E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4273337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ilyClean">
            <a:extLst>
              <a:ext uri="{FF2B5EF4-FFF2-40B4-BE49-F238E27FC236}">
                <a16:creationId xmlns:a16="http://schemas.microsoft.com/office/drawing/2014/main" id="{29911640-28A9-40E1-9388-A29AE8871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57" y="1404909"/>
            <a:ext cx="3648208" cy="2024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ilyClean Automation">
            <a:extLst>
              <a:ext uri="{FF2B5EF4-FFF2-40B4-BE49-F238E27FC236}">
                <a16:creationId xmlns:a16="http://schemas.microsoft.com/office/drawing/2014/main" id="{3B5BF916-C30F-402C-BB57-4BDBF415A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67" y="3428999"/>
            <a:ext cx="3436789" cy="2124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l-cli webapp">
            <a:extLst>
              <a:ext uri="{FF2B5EF4-FFF2-40B4-BE49-F238E27FC236}">
                <a16:creationId xmlns:a16="http://schemas.microsoft.com/office/drawing/2014/main" id="{33D45B53-813C-4B07-A83E-E81FEB1B0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194" y="2120112"/>
            <a:ext cx="3789337" cy="322623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6C353E5-654B-4668-AE05-EDC460CB2D51}"/>
              </a:ext>
            </a:extLst>
          </p:cNvPr>
          <p:cNvSpPr txBox="1"/>
          <p:nvPr/>
        </p:nvSpPr>
        <p:spPr>
          <a:xfrm>
            <a:off x="4464844" y="5434011"/>
            <a:ext cx="3262312" cy="1754326"/>
          </a:xfrm>
          <a:prstGeom prst="rect">
            <a:avLst/>
          </a:prstGeom>
          <a:noFill/>
        </p:spPr>
        <p:txBody>
          <a:bodyPr wrap="square">
            <a:spAutoFit/>
          </a:bodyPr>
          <a:lstStyle/>
          <a:p>
            <a:pPr algn="ctr"/>
            <a:r>
              <a:rPr lang="fr-FR" sz="3600" dirty="0" err="1">
                <a:hlinkClick r:id="rId6"/>
              </a:rPr>
              <a:t>Ecotag</a:t>
            </a:r>
            <a:endParaRPr lang="fr-FR" sz="3600" dirty="0"/>
          </a:p>
          <a:p>
            <a:pPr algn="ctr"/>
            <a:endParaRPr lang="fr-FR" sz="3600" dirty="0"/>
          </a:p>
          <a:p>
            <a:pPr algn="ctr"/>
            <a:endParaRPr lang="fr-FR" sz="3600" dirty="0"/>
          </a:p>
        </p:txBody>
      </p:sp>
      <p:sp>
        <p:nvSpPr>
          <p:cNvPr id="12" name="ZoneTexte 11">
            <a:extLst>
              <a:ext uri="{FF2B5EF4-FFF2-40B4-BE49-F238E27FC236}">
                <a16:creationId xmlns:a16="http://schemas.microsoft.com/office/drawing/2014/main" id="{932FD944-CEC7-42F6-97DA-70CE80F81878}"/>
              </a:ext>
            </a:extLst>
          </p:cNvPr>
          <p:cNvSpPr txBox="1"/>
          <p:nvPr/>
        </p:nvSpPr>
        <p:spPr>
          <a:xfrm>
            <a:off x="845996" y="5434875"/>
            <a:ext cx="2487886" cy="1200329"/>
          </a:xfrm>
          <a:prstGeom prst="rect">
            <a:avLst/>
          </a:prstGeom>
          <a:noFill/>
        </p:spPr>
        <p:txBody>
          <a:bodyPr wrap="square">
            <a:spAutoFit/>
          </a:bodyPr>
          <a:lstStyle/>
          <a:p>
            <a:pPr algn="ctr"/>
            <a:r>
              <a:rPr lang="fr-FR" sz="3600" dirty="0" err="1">
                <a:hlinkClick r:id="rId7"/>
              </a:rPr>
              <a:t>Dailyclean</a:t>
            </a:r>
            <a:endParaRPr lang="fr-FR" sz="3600" dirty="0"/>
          </a:p>
          <a:p>
            <a:pPr algn="ctr"/>
            <a:endParaRPr lang="fr-FR" sz="3600" dirty="0"/>
          </a:p>
        </p:txBody>
      </p:sp>
      <p:pic>
        <p:nvPicPr>
          <p:cNvPr id="9" name="Picture 4" descr="Ml-cli webapp">
            <a:extLst>
              <a:ext uri="{FF2B5EF4-FFF2-40B4-BE49-F238E27FC236}">
                <a16:creationId xmlns:a16="http://schemas.microsoft.com/office/drawing/2014/main" id="{BAD527DD-8543-46B6-B758-1D2A8850A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4454" y="2491705"/>
            <a:ext cx="3470791" cy="187458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C3FDFAB6-41BC-4C69-A518-89B21C2CF3D0}"/>
              </a:ext>
            </a:extLst>
          </p:cNvPr>
          <p:cNvCxnSpPr/>
          <p:nvPr/>
        </p:nvCxnSpPr>
        <p:spPr>
          <a:xfrm>
            <a:off x="4010025"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5B39983-0B40-42DB-87FA-3031A2FC3992}"/>
              </a:ext>
            </a:extLst>
          </p:cNvPr>
          <p:cNvCxnSpPr/>
          <p:nvPr/>
        </p:nvCxnSpPr>
        <p:spPr>
          <a:xfrm>
            <a:off x="8267700" y="200025"/>
            <a:ext cx="0" cy="62464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397AB48-F77F-4119-869A-1C2990EC53F6}"/>
              </a:ext>
            </a:extLst>
          </p:cNvPr>
          <p:cNvSpPr txBox="1"/>
          <p:nvPr/>
        </p:nvSpPr>
        <p:spPr>
          <a:xfrm>
            <a:off x="8985907" y="5434011"/>
            <a:ext cx="2487886" cy="646331"/>
          </a:xfrm>
          <a:prstGeom prst="rect">
            <a:avLst/>
          </a:prstGeom>
          <a:noFill/>
        </p:spPr>
        <p:txBody>
          <a:bodyPr wrap="square">
            <a:spAutoFit/>
          </a:bodyPr>
          <a:lstStyle/>
          <a:p>
            <a:pPr algn="ctr"/>
            <a:r>
              <a:rPr lang="fr-FR" sz="3600" dirty="0">
                <a:hlinkClick r:id="rId9"/>
              </a:rPr>
              <a:t>ML-</a:t>
            </a:r>
            <a:r>
              <a:rPr lang="fr-FR" sz="3600" dirty="0" err="1">
                <a:hlinkClick r:id="rId9"/>
              </a:rPr>
              <a:t>Cli</a:t>
            </a:r>
            <a:endParaRPr lang="fr-FR" sz="3600" dirty="0"/>
          </a:p>
        </p:txBody>
      </p:sp>
      <p:sp>
        <p:nvSpPr>
          <p:cNvPr id="2" name="Titre 1">
            <a:extLst>
              <a:ext uri="{FF2B5EF4-FFF2-40B4-BE49-F238E27FC236}">
                <a16:creationId xmlns:a16="http://schemas.microsoft.com/office/drawing/2014/main" id="{4DA71DC8-A6BF-411D-8CA8-8BEAF8B663AB}"/>
              </a:ext>
            </a:extLst>
          </p:cNvPr>
          <p:cNvSpPr>
            <a:spLocks noGrp="1"/>
          </p:cNvSpPr>
          <p:nvPr>
            <p:ph type="title"/>
          </p:nvPr>
        </p:nvSpPr>
        <p:spPr>
          <a:xfrm>
            <a:off x="0" y="-80949"/>
            <a:ext cx="12192000" cy="1325563"/>
          </a:xfrm>
          <a:solidFill>
            <a:schemeClr val="accent6">
              <a:lumMod val="75000"/>
            </a:schemeClr>
          </a:solidFill>
        </p:spPr>
        <p:txBody>
          <a:bodyPr/>
          <a:lstStyle/>
          <a:p>
            <a:pPr algn="ctr"/>
            <a:r>
              <a:rPr lang="fr-FR" dirty="0">
                <a:solidFill>
                  <a:schemeClr val="bg1"/>
                </a:solidFill>
              </a:rPr>
              <a:t>Open Source</a:t>
            </a:r>
          </a:p>
        </p:txBody>
      </p:sp>
      <p:sp>
        <p:nvSpPr>
          <p:cNvPr id="15" name="Rectangle 14">
            <a:extLst>
              <a:ext uri="{FF2B5EF4-FFF2-40B4-BE49-F238E27FC236}">
                <a16:creationId xmlns:a16="http://schemas.microsoft.com/office/drawing/2014/main" id="{ED9E3578-3A28-47A2-B1D1-9D78D3D0E0AD}"/>
              </a:ext>
            </a:extLst>
          </p:cNvPr>
          <p:cNvSpPr/>
          <p:nvPr/>
        </p:nvSpPr>
        <p:spPr>
          <a:xfrm rot="547349">
            <a:off x="10429211" y="50114"/>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Recipes to win</a:t>
            </a:r>
          </a:p>
        </p:txBody>
      </p:sp>
      <p:sp>
        <p:nvSpPr>
          <p:cNvPr id="18" name="Rectangle 17">
            <a:extLst>
              <a:ext uri="{FF2B5EF4-FFF2-40B4-BE49-F238E27FC236}">
                <a16:creationId xmlns:a16="http://schemas.microsoft.com/office/drawing/2014/main" id="{922FDEF2-309A-40BA-9404-7737F57EB93D}"/>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4" name="Graphique 13">
            <a:extLst>
              <a:ext uri="{FF2B5EF4-FFF2-40B4-BE49-F238E27FC236}">
                <a16:creationId xmlns:a16="http://schemas.microsoft.com/office/drawing/2014/main" id="{2EB1C066-1FB1-46E5-8BD3-32184DD2BC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467138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2965"/>
            <a:ext cx="10515600" cy="987635"/>
          </a:xfrm>
        </p:spPr>
        <p:txBody>
          <a:bodyPr/>
          <a:lstStyle/>
          <a:p>
            <a:pPr algn="ctr"/>
            <a:r>
              <a:rPr lang="en-US" dirty="0"/>
              <a:t>Conclusion</a:t>
            </a:r>
          </a:p>
        </p:txBody>
      </p:sp>
      <p:pic>
        <p:nvPicPr>
          <p:cNvPr id="1026" name="Picture 2">
            <a:extLst>
              <a:ext uri="{FF2B5EF4-FFF2-40B4-BE49-F238E27FC236}">
                <a16:creationId xmlns:a16="http://schemas.microsoft.com/office/drawing/2014/main" id="{9FE220BC-A751-4A64-8E22-E3999780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079102E-309F-482B-9252-149BDC96767A}"/>
              </a:ext>
            </a:extLst>
          </p:cNvPr>
          <p:cNvSpPr txBox="1"/>
          <p:nvPr/>
        </p:nvSpPr>
        <p:spPr>
          <a:xfrm>
            <a:off x="3049003" y="5996536"/>
            <a:ext cx="6093994" cy="369332"/>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"three people hugging"</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72521CB0-E09C-459C-A1BD-13A4B734239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B4FF315-4329-4EE4-A782-BA41EE6A4D5B}"/>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52A3BF37-9D49-4D03-B1F6-8CB0673507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1884357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25E6-8FFB-4298-ABC1-4A52580C8570}"/>
              </a:ext>
            </a:extLst>
          </p:cNvPr>
          <p:cNvSpPr>
            <a:spLocks noGrp="1"/>
          </p:cNvSpPr>
          <p:nvPr>
            <p:ph type="title"/>
          </p:nvPr>
        </p:nvSpPr>
        <p:spPr>
          <a:xfrm>
            <a:off x="838200" y="-93287"/>
            <a:ext cx="10515600" cy="1325563"/>
          </a:xfrm>
        </p:spPr>
        <p:txBody>
          <a:bodyPr/>
          <a:lstStyle/>
          <a:p>
            <a:pPr algn="ctr"/>
            <a:r>
              <a:rPr lang="en-US" dirty="0"/>
              <a:t>Thank you </a:t>
            </a:r>
            <a:r>
              <a:rPr lang="en-US" dirty="0">
                <a:sym typeface="Wingdings" panose="05000000000000000000" pitchFamily="2" charset="2"/>
              </a:rPr>
              <a:t></a:t>
            </a:r>
            <a:endParaRPr lang="en-US" dirty="0"/>
          </a:p>
        </p:txBody>
      </p:sp>
      <p:pic>
        <p:nvPicPr>
          <p:cNvPr id="2050" name="Picture 2">
            <a:extLst>
              <a:ext uri="{FF2B5EF4-FFF2-40B4-BE49-F238E27FC236}">
                <a16:creationId xmlns:a16="http://schemas.microsoft.com/office/drawing/2014/main" id="{3FF76CE2-81DD-4281-91EB-7E611A69B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15F982D-FC42-48BA-8122-2F963B5CCE9C}"/>
              </a:ext>
            </a:extLst>
          </p:cNvPr>
          <p:cNvSpPr txBox="1"/>
          <p:nvPr/>
        </p:nvSpPr>
        <p:spPr>
          <a:xfrm>
            <a:off x="3353803" y="5964479"/>
            <a:ext cx="6093994"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"thank and hug the public in a theater"</a:t>
            </a:r>
            <a:endParaRPr lang="en-US" b="0" dirty="0">
              <a:solidFill>
                <a:srgbClr val="000000"/>
              </a:solidFill>
              <a:effectLst/>
              <a:latin typeface="Courier New" panose="02070309020205020404" pitchFamily="49" charset="0"/>
            </a:endParaRPr>
          </a:p>
        </p:txBody>
      </p:sp>
      <p:sp>
        <p:nvSpPr>
          <p:cNvPr id="6" name="Rectangle 5">
            <a:extLst>
              <a:ext uri="{FF2B5EF4-FFF2-40B4-BE49-F238E27FC236}">
                <a16:creationId xmlns:a16="http://schemas.microsoft.com/office/drawing/2014/main" id="{BB335DDE-6153-41B4-9B87-2940ACF9FF43}"/>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10A798D-6A07-4292-8E3A-EB5F914D2E66}"/>
              </a:ext>
            </a:extLst>
          </p:cNvPr>
          <p:cNvSpPr/>
          <p:nvPr/>
        </p:nvSpPr>
        <p:spPr>
          <a:xfrm>
            <a:off x="0" y="6604378"/>
            <a:ext cx="1219200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7" name="Graphique 6">
            <a:extLst>
              <a:ext uri="{FF2B5EF4-FFF2-40B4-BE49-F238E27FC236}">
                <a16:creationId xmlns:a16="http://schemas.microsoft.com/office/drawing/2014/main" id="{EF53C8F5-5358-45E4-875D-B8D3E5A1E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36260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024960-6B72-426B-A5F5-E94E36F29D9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5D3A62-8353-42F8-9298-3729690C67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278900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25FBA299-0991-4EA3-8E23-31AE8E7B6F39}"/>
              </a:ext>
            </a:extLst>
          </p:cNvPr>
          <p:cNvPicPr>
            <a:picLocks noChangeAspect="1"/>
          </p:cNvPicPr>
          <p:nvPr/>
        </p:nvPicPr>
        <p:blipFill>
          <a:blip r:embed="rId3"/>
          <a:stretch>
            <a:fillRect/>
          </a:stretch>
        </p:blipFill>
        <p:spPr>
          <a:xfrm>
            <a:off x="475307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0">
            <a:extLst>
              <a:ext uri="{FF2B5EF4-FFF2-40B4-BE49-F238E27FC236}">
                <a16:creationId xmlns:a16="http://schemas.microsoft.com/office/drawing/2014/main" id="{64DDF6DD-294E-43F4-9459-984B971EF469}"/>
              </a:ext>
            </a:extLst>
          </p:cNvPr>
          <p:cNvPicPr>
            <a:picLocks noChangeAspect="1"/>
          </p:cNvPicPr>
          <p:nvPr/>
        </p:nvPicPr>
        <p:blipFill>
          <a:blip r:embed="rId3"/>
          <a:stretch>
            <a:fillRect/>
          </a:stretch>
        </p:blipFill>
        <p:spPr>
          <a:xfrm>
            <a:off x="6715221" y="2375423"/>
            <a:ext cx="1371600" cy="960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Arrow: Right 40">
            <a:extLst>
              <a:ext uri="{FF2B5EF4-FFF2-40B4-BE49-F238E27FC236}">
                <a16:creationId xmlns:a16="http://schemas.microsoft.com/office/drawing/2014/main" id="{1957E64C-C475-4C3C-AD5F-906524A0641C}"/>
              </a:ext>
            </a:extLst>
          </p:cNvPr>
          <p:cNvSpPr/>
          <p:nvPr/>
        </p:nvSpPr>
        <p:spPr>
          <a:xfrm>
            <a:off x="6089237" y="2623863"/>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0FB8E2-DF3B-4FF5-AC68-C1683C441B6B}"/>
              </a:ext>
            </a:extLst>
          </p:cNvPr>
          <p:cNvSpPr/>
          <p:nvPr/>
        </p:nvSpPr>
        <p:spPr>
          <a:xfrm>
            <a:off x="7046465" y="24808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EA5EBA-343C-4B26-9EE0-259BBD4B0E77}"/>
              </a:ext>
            </a:extLst>
          </p:cNvPr>
          <p:cNvSpPr/>
          <p:nvPr/>
        </p:nvSpPr>
        <p:spPr>
          <a:xfrm>
            <a:off x="7046465" y="2633292"/>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7DEC76-E58D-443D-9B61-84CEFEEA7B5C}"/>
              </a:ext>
            </a:extLst>
          </p:cNvPr>
          <p:cNvSpPr/>
          <p:nvPr/>
        </p:nvSpPr>
        <p:spPr>
          <a:xfrm>
            <a:off x="7046464" y="27856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51BDB0F-37FD-4F2D-871B-2A19349F8259}"/>
              </a:ext>
            </a:extLst>
          </p:cNvPr>
          <p:cNvSpPr/>
          <p:nvPr/>
        </p:nvSpPr>
        <p:spPr>
          <a:xfrm>
            <a:off x="7046464" y="2938091"/>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545070-6D3A-4B9F-BD80-BBC4CB643236}"/>
              </a:ext>
            </a:extLst>
          </p:cNvPr>
          <p:cNvSpPr/>
          <p:nvPr/>
        </p:nvSpPr>
        <p:spPr>
          <a:xfrm>
            <a:off x="6750629" y="3117386"/>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52">
            <a:extLst>
              <a:ext uri="{FF2B5EF4-FFF2-40B4-BE49-F238E27FC236}">
                <a16:creationId xmlns:a16="http://schemas.microsoft.com/office/drawing/2014/main" id="{2F4DFFDF-2D84-4ECC-BA4D-407F86CC8A41}"/>
              </a:ext>
            </a:extLst>
          </p:cNvPr>
          <p:cNvSpPr txBox="1"/>
          <p:nvPr/>
        </p:nvSpPr>
        <p:spPr>
          <a:xfrm>
            <a:off x="6081459" y="2736754"/>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0" name="Picture 4">
            <a:extLst>
              <a:ext uri="{FF2B5EF4-FFF2-40B4-BE49-F238E27FC236}">
                <a16:creationId xmlns:a16="http://schemas.microsoft.com/office/drawing/2014/main" id="{903E21FD-66F2-4917-8242-F9D871EB6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39" y="424599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Arrow: Right 40">
            <a:extLst>
              <a:ext uri="{FF2B5EF4-FFF2-40B4-BE49-F238E27FC236}">
                <a16:creationId xmlns:a16="http://schemas.microsoft.com/office/drawing/2014/main" id="{8BBBD1CA-CFFE-4E77-A694-0FE5A844564F}"/>
              </a:ext>
            </a:extLst>
          </p:cNvPr>
          <p:cNvSpPr/>
          <p:nvPr/>
        </p:nvSpPr>
        <p:spPr>
          <a:xfrm>
            <a:off x="6124671" y="429961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3A2F5C-CE49-4120-8795-A0B913FC39A2}"/>
              </a:ext>
            </a:extLst>
          </p:cNvPr>
          <p:cNvSpPr/>
          <p:nvPr/>
        </p:nvSpPr>
        <p:spPr>
          <a:xfrm>
            <a:off x="6724819" y="430375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87CFFA-BD96-496D-B2CB-175A05393AE6}"/>
              </a:ext>
            </a:extLst>
          </p:cNvPr>
          <p:cNvSpPr/>
          <p:nvPr/>
        </p:nvSpPr>
        <p:spPr>
          <a:xfrm>
            <a:off x="6724818" y="44561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914A5D2-5804-4F9D-BC95-EF6DEB87560B}"/>
              </a:ext>
            </a:extLst>
          </p:cNvPr>
          <p:cNvSpPr/>
          <p:nvPr/>
        </p:nvSpPr>
        <p:spPr>
          <a:xfrm>
            <a:off x="6724818" y="460855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52">
            <a:extLst>
              <a:ext uri="{FF2B5EF4-FFF2-40B4-BE49-F238E27FC236}">
                <a16:creationId xmlns:a16="http://schemas.microsoft.com/office/drawing/2014/main" id="{AF615608-48D6-42CF-BF08-166A9DA06A8F}"/>
              </a:ext>
            </a:extLst>
          </p:cNvPr>
          <p:cNvSpPr txBox="1"/>
          <p:nvPr/>
        </p:nvSpPr>
        <p:spPr>
          <a:xfrm>
            <a:off x="6116893" y="4412507"/>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Zoning</a:t>
            </a:r>
          </a:p>
        </p:txBody>
      </p:sp>
      <p:pic>
        <p:nvPicPr>
          <p:cNvPr id="36" name="Picture 4">
            <a:extLst>
              <a:ext uri="{FF2B5EF4-FFF2-40B4-BE49-F238E27FC236}">
                <a16:creationId xmlns:a16="http://schemas.microsoft.com/office/drawing/2014/main" id="{6B2D3D8E-635A-44A7-9E26-718E8F39C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93" y="4266031"/>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Rectangle 36">
            <a:extLst>
              <a:ext uri="{FF2B5EF4-FFF2-40B4-BE49-F238E27FC236}">
                <a16:creationId xmlns:a16="http://schemas.microsoft.com/office/drawing/2014/main" id="{44722985-712F-4E9C-8F99-D113BDAD38B5}"/>
              </a:ext>
            </a:extLst>
          </p:cNvPr>
          <p:cNvSpPr/>
          <p:nvPr/>
        </p:nvSpPr>
        <p:spPr>
          <a:xfrm>
            <a:off x="7256068" y="4290362"/>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re 1">
            <a:extLst>
              <a:ext uri="{FF2B5EF4-FFF2-40B4-BE49-F238E27FC236}">
                <a16:creationId xmlns:a16="http://schemas.microsoft.com/office/drawing/2014/main" id="{794CDAC8-5C7D-4201-9E53-F4BD17C0D84F}"/>
              </a:ext>
            </a:extLst>
          </p:cNvPr>
          <p:cNvSpPr>
            <a:spLocks noGrp="1"/>
          </p:cNvSpPr>
          <p:nvPr>
            <p:ph type="title"/>
          </p:nvPr>
        </p:nvSpPr>
        <p:spPr>
          <a:xfrm>
            <a:off x="2160497" y="-316706"/>
            <a:ext cx="8295307" cy="1266671"/>
          </a:xfrm>
        </p:spPr>
        <p:txBody>
          <a:bodyPr>
            <a:normAutofit/>
          </a:bodyPr>
          <a:lstStyle/>
          <a:p>
            <a:pPr algn="ctr"/>
            <a:r>
              <a:rPr lang="en-US" sz="2400">
                <a:solidFill>
                  <a:schemeClr val="accent1">
                    <a:lumMod val="75000"/>
                  </a:schemeClr>
                </a:solidFill>
              </a:rPr>
              <a:t>Use Deep Learning Everywhere</a:t>
            </a:r>
          </a:p>
        </p:txBody>
      </p:sp>
      <p:sp>
        <p:nvSpPr>
          <p:cNvPr id="39" name="ZoneTexte 38">
            <a:extLst>
              <a:ext uri="{FF2B5EF4-FFF2-40B4-BE49-F238E27FC236}">
                <a16:creationId xmlns:a16="http://schemas.microsoft.com/office/drawing/2014/main" id="{1D18A8FC-E3CD-477E-93C7-6F04F2FEDD50}"/>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en-US"/>
              <a:t>Recipes to fail</a:t>
            </a:r>
          </a:p>
        </p:txBody>
      </p:sp>
      <p:sp>
        <p:nvSpPr>
          <p:cNvPr id="40" name="Espace réservé du contenu 2">
            <a:extLst>
              <a:ext uri="{FF2B5EF4-FFF2-40B4-BE49-F238E27FC236}">
                <a16:creationId xmlns:a16="http://schemas.microsoft.com/office/drawing/2014/main" id="{7B2D19E9-8A96-4EC6-80A6-91F96C4BAA90}"/>
              </a:ext>
            </a:extLst>
          </p:cNvPr>
          <p:cNvSpPr>
            <a:spLocks noGrp="1"/>
          </p:cNvSpPr>
          <p:nvPr>
            <p:ph idx="1"/>
          </p:nvPr>
        </p:nvSpPr>
        <p:spPr>
          <a:xfrm>
            <a:off x="0" y="6657976"/>
            <a:ext cx="7553325" cy="200024"/>
          </a:xfrm>
        </p:spPr>
        <p:txBody>
          <a:bodyPr>
            <a:normAutofit fontScale="32500" lnSpcReduction="20000"/>
          </a:bodyPr>
          <a:lstStyle/>
          <a:p>
            <a:endParaRPr lang="en-US"/>
          </a:p>
        </p:txBody>
      </p:sp>
    </p:spTree>
    <p:extLst>
      <p:ext uri="{BB962C8B-B14F-4D97-AF65-F5344CB8AC3E}">
        <p14:creationId xmlns:p14="http://schemas.microsoft.com/office/powerpoint/2010/main" val="2946098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62ED4-6EA5-45F4-9512-8CA6B7DC461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05911-B0CD-4020-B6A8-264DC7F512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104511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49C8E-B859-4C3B-A754-DA790C17E0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FA72E5-2106-4781-97AB-9A9126122EFB}"/>
              </a:ext>
            </a:extLst>
          </p:cNvPr>
          <p:cNvSpPr>
            <a:spLocks noGrp="1"/>
          </p:cNvSpPr>
          <p:nvPr>
            <p:ph idx="1"/>
          </p:nvPr>
        </p:nvSpPr>
        <p:spPr/>
        <p:txBody>
          <a:bodyPr/>
          <a:lstStyle/>
          <a:p>
            <a:endParaRPr lang="fr-FR"/>
          </a:p>
        </p:txBody>
      </p:sp>
      <p:pic>
        <p:nvPicPr>
          <p:cNvPr id="4" name="Picture 8">
            <a:extLst>
              <a:ext uri="{FF2B5EF4-FFF2-40B4-BE49-F238E27FC236}">
                <a16:creationId xmlns:a16="http://schemas.microsoft.com/office/drawing/2014/main" id="{3E8CC8BE-8D32-4E20-82A5-904FA6D0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4"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72152-2975-419E-8571-339EB369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700" y="110581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72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texte&#10;&#10;Description générée automatiquement">
            <a:extLst>
              <a:ext uri="{FF2B5EF4-FFF2-40B4-BE49-F238E27FC236}">
                <a16:creationId xmlns:a16="http://schemas.microsoft.com/office/drawing/2014/main" id="{5BB4E832-6586-498E-857B-A82520B2CE61}"/>
              </a:ext>
            </a:extLst>
          </p:cNvPr>
          <p:cNvPicPr>
            <a:picLocks noChangeAspect="1"/>
          </p:cNvPicPr>
          <p:nvPr/>
        </p:nvPicPr>
        <p:blipFill>
          <a:blip r:embed="rId3"/>
          <a:stretch>
            <a:fillRect/>
          </a:stretch>
        </p:blipFill>
        <p:spPr>
          <a:xfrm rot="5400000">
            <a:off x="1690009" y="2893220"/>
            <a:ext cx="1451396" cy="108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6" name="Picture 4">
            <a:extLst>
              <a:ext uri="{FF2B5EF4-FFF2-40B4-BE49-F238E27FC236}">
                <a16:creationId xmlns:a16="http://schemas.microsoft.com/office/drawing/2014/main" id="{8CE7CDE8-7DDE-4969-8E32-C77E8F47A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34" y="314924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5"/>
          <a:stretch>
            <a:fillRect/>
          </a:stretch>
        </p:blipFill>
        <p:spPr>
          <a:xfrm>
            <a:off x="8440133" y="1708232"/>
            <a:ext cx="657225" cy="152400"/>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6"/>
          <a:stretch>
            <a:fillRect/>
          </a:stretch>
        </p:blipFill>
        <p:spPr>
          <a:xfrm>
            <a:off x="8459263" y="1952737"/>
            <a:ext cx="733425" cy="1333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6"/>
          <a:stretch>
            <a:fillRect/>
          </a:stretch>
        </p:blipFill>
        <p:spPr>
          <a:xfrm>
            <a:off x="8639829" y="2434217"/>
            <a:ext cx="733425" cy="13335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7"/>
          <a:stretch>
            <a:fillRect/>
          </a:stretch>
        </p:blipFill>
        <p:spPr>
          <a:xfrm>
            <a:off x="8448865" y="2626070"/>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8"/>
          <a:stretch>
            <a:fillRect/>
          </a:stretch>
        </p:blipFill>
        <p:spPr>
          <a:xfrm>
            <a:off x="8544989" y="2198955"/>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9"/>
          <a:stretch>
            <a:fillRect/>
          </a:stretch>
        </p:blipFill>
        <p:spPr>
          <a:xfrm>
            <a:off x="8363933" y="2958913"/>
            <a:ext cx="733425" cy="133350"/>
          </a:xfrm>
          <a:prstGeom prst="rect">
            <a:avLst/>
          </a:prstGeom>
        </p:spPr>
      </p:pic>
      <p:sp>
        <p:nvSpPr>
          <p:cNvPr id="30" name="Arrow: Right 29">
            <a:extLst>
              <a:ext uri="{FF2B5EF4-FFF2-40B4-BE49-F238E27FC236}">
                <a16:creationId xmlns:a16="http://schemas.microsoft.com/office/drawing/2014/main" id="{AD32CA55-0C1A-4E5F-9DE3-D0EFD361ED0E}"/>
              </a:ext>
            </a:extLst>
          </p:cNvPr>
          <p:cNvSpPr/>
          <p:nvPr/>
        </p:nvSpPr>
        <p:spPr>
          <a:xfrm>
            <a:off x="3032736" y="3194606"/>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0"/>
          <a:stretch>
            <a:fillRect/>
          </a:stretch>
        </p:blipFill>
        <p:spPr>
          <a:xfrm>
            <a:off x="25664" y="2682942"/>
            <a:ext cx="1550895" cy="1577789"/>
          </a:xfrm>
          <a:prstGeom prst="rect">
            <a:avLst/>
          </a:prstGeom>
        </p:spPr>
      </p:pic>
      <p:sp>
        <p:nvSpPr>
          <p:cNvPr id="34" name="Arrow: Right 33">
            <a:extLst>
              <a:ext uri="{FF2B5EF4-FFF2-40B4-BE49-F238E27FC236}">
                <a16:creationId xmlns:a16="http://schemas.microsoft.com/office/drawing/2014/main" id="{B78367CC-6610-4715-A0AD-0B693C3F79DD}"/>
              </a:ext>
            </a:extLst>
          </p:cNvPr>
          <p:cNvSpPr/>
          <p:nvPr/>
        </p:nvSpPr>
        <p:spPr>
          <a:xfrm>
            <a:off x="1368730" y="3211839"/>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005348" y="3316460"/>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1" name="Arrow: Right 40">
            <a:extLst>
              <a:ext uri="{FF2B5EF4-FFF2-40B4-BE49-F238E27FC236}">
                <a16:creationId xmlns:a16="http://schemas.microsoft.com/office/drawing/2014/main" id="{25AE7360-02AD-4AA1-A1AF-B2B408DAD9D9}"/>
              </a:ext>
            </a:extLst>
          </p:cNvPr>
          <p:cNvSpPr/>
          <p:nvPr/>
        </p:nvSpPr>
        <p:spPr>
          <a:xfrm>
            <a:off x="6076766" y="3202867"/>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rot="19033235">
            <a:off x="7696577" y="2771352"/>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6676914" y="3207008"/>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6676913" y="33594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6676913" y="351180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D6A6E49-DFF6-4939-B344-0F5799A8931F}"/>
              </a:ext>
            </a:extLst>
          </p:cNvPr>
          <p:cNvSpPr txBox="1"/>
          <p:nvPr/>
        </p:nvSpPr>
        <p:spPr>
          <a:xfrm>
            <a:off x="6068988" y="3315758"/>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rot="19033235">
            <a:off x="7628340" y="2811034"/>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81" name="TextBox 80">
            <a:extLst>
              <a:ext uri="{FF2B5EF4-FFF2-40B4-BE49-F238E27FC236}">
                <a16:creationId xmlns:a16="http://schemas.microsoft.com/office/drawing/2014/main" id="{79616E8F-CC8F-4AF9-A050-C1B4B08ECA31}"/>
              </a:ext>
            </a:extLst>
          </p:cNvPr>
          <p:cNvSpPr txBox="1"/>
          <p:nvPr/>
        </p:nvSpPr>
        <p:spPr>
          <a:xfrm>
            <a:off x="1332519" y="3330435"/>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Split</a:t>
            </a:r>
          </a:p>
        </p:txBody>
      </p:sp>
      <p:pic>
        <p:nvPicPr>
          <p:cNvPr id="1028" name="Picture 4">
            <a:extLst>
              <a:ext uri="{FF2B5EF4-FFF2-40B4-BE49-F238E27FC236}">
                <a16:creationId xmlns:a16="http://schemas.microsoft.com/office/drawing/2014/main" id="{E13BCDFF-0F37-4A9C-B7D9-986E6AD8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64440" y="3103399"/>
            <a:ext cx="1197353" cy="608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4" name="Picture 4">
            <a:extLst>
              <a:ext uri="{FF2B5EF4-FFF2-40B4-BE49-F238E27FC236}">
                <a16:creationId xmlns:a16="http://schemas.microsoft.com/office/drawing/2014/main" id="{BBB6427B-43DF-46F0-961F-F2DA31295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88" y="3169282"/>
            <a:ext cx="1197262" cy="60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rrow: Right 38">
            <a:extLst>
              <a:ext uri="{FF2B5EF4-FFF2-40B4-BE49-F238E27FC236}">
                <a16:creationId xmlns:a16="http://schemas.microsoft.com/office/drawing/2014/main" id="{41929FE0-16E2-431E-956F-915539F08956}"/>
              </a:ext>
            </a:extLst>
          </p:cNvPr>
          <p:cNvSpPr/>
          <p:nvPr/>
        </p:nvSpPr>
        <p:spPr>
          <a:xfrm>
            <a:off x="4132526" y="3194606"/>
            <a:ext cx="866811"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045D61F-BDBF-440B-BED7-36507668E867}"/>
              </a:ext>
            </a:extLst>
          </p:cNvPr>
          <p:cNvSpPr txBox="1"/>
          <p:nvPr/>
        </p:nvSpPr>
        <p:spPr>
          <a:xfrm>
            <a:off x="4077687" y="3298530"/>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7" name="Rectangle 86">
            <a:extLst>
              <a:ext uri="{FF2B5EF4-FFF2-40B4-BE49-F238E27FC236}">
                <a16:creationId xmlns:a16="http://schemas.microsoft.com/office/drawing/2014/main" id="{BCFE62D9-E791-4FEE-B39A-D7D9460BB0AA}"/>
              </a:ext>
            </a:extLst>
          </p:cNvPr>
          <p:cNvSpPr/>
          <p:nvPr/>
        </p:nvSpPr>
        <p:spPr>
          <a:xfrm>
            <a:off x="7208163" y="3193613"/>
            <a:ext cx="502023" cy="467665"/>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a:extLst>
              <a:ext uri="{FF2B5EF4-FFF2-40B4-BE49-F238E27FC236}">
                <a16:creationId xmlns:a16="http://schemas.microsoft.com/office/drawing/2014/main" id="{134B7726-10FF-4509-87E2-D3D3292140B1}"/>
              </a:ext>
            </a:extLst>
          </p:cNvPr>
          <p:cNvPicPr>
            <a:picLocks noChangeAspect="1"/>
          </p:cNvPicPr>
          <p:nvPr/>
        </p:nvPicPr>
        <p:blipFill rotWithShape="1">
          <a:blip r:embed="rId11"/>
          <a:srcRect l="22457" t="36063" r="37132" b="38174"/>
          <a:stretch/>
        </p:blipFill>
        <p:spPr>
          <a:xfrm rot="16373315">
            <a:off x="7909313" y="4239333"/>
            <a:ext cx="824370" cy="700741"/>
          </a:xfrm>
          <a:prstGeom prst="rect">
            <a:avLst/>
          </a:prstGeom>
        </p:spPr>
      </p:pic>
      <p:sp>
        <p:nvSpPr>
          <p:cNvPr id="59" name="Arrow: Right 45">
            <a:extLst>
              <a:ext uri="{FF2B5EF4-FFF2-40B4-BE49-F238E27FC236}">
                <a16:creationId xmlns:a16="http://schemas.microsoft.com/office/drawing/2014/main" id="{4EBDCB53-5B1F-47FD-8829-86F02D8D7180}"/>
              </a:ext>
            </a:extLst>
          </p:cNvPr>
          <p:cNvSpPr/>
          <p:nvPr/>
        </p:nvSpPr>
        <p:spPr>
          <a:xfrm rot="2686874">
            <a:off x="7732144" y="3773036"/>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4">
            <a:extLst>
              <a:ext uri="{FF2B5EF4-FFF2-40B4-BE49-F238E27FC236}">
                <a16:creationId xmlns:a16="http://schemas.microsoft.com/office/drawing/2014/main" id="{3C09565C-9724-4431-BCBA-9AA971BABADE}"/>
              </a:ext>
            </a:extLst>
          </p:cNvPr>
          <p:cNvSpPr txBox="1"/>
          <p:nvPr/>
        </p:nvSpPr>
        <p:spPr>
          <a:xfrm rot="2686874">
            <a:off x="7672385" y="3951841"/>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Classifier</a:t>
            </a:r>
          </a:p>
        </p:txBody>
      </p:sp>
      <p:pic>
        <p:nvPicPr>
          <p:cNvPr id="61" name="Image 60">
            <a:extLst>
              <a:ext uri="{FF2B5EF4-FFF2-40B4-BE49-F238E27FC236}">
                <a16:creationId xmlns:a16="http://schemas.microsoft.com/office/drawing/2014/main" id="{ED0EB267-1BD8-4034-8A3D-3C3A2432CD8E}"/>
              </a:ext>
            </a:extLst>
          </p:cNvPr>
          <p:cNvPicPr>
            <a:picLocks noChangeAspect="1"/>
          </p:cNvPicPr>
          <p:nvPr/>
        </p:nvPicPr>
        <p:blipFill rotWithShape="1">
          <a:blip r:embed="rId11"/>
          <a:srcRect l="22457" t="36063" r="37132" b="38174"/>
          <a:stretch/>
        </p:blipFill>
        <p:spPr>
          <a:xfrm rot="16023322">
            <a:off x="9054765" y="4242462"/>
            <a:ext cx="824370" cy="700741"/>
          </a:xfrm>
          <a:prstGeom prst="rect">
            <a:avLst/>
          </a:prstGeom>
        </p:spPr>
      </p:pic>
      <p:sp>
        <p:nvSpPr>
          <p:cNvPr id="62" name="Arrow: Right 40">
            <a:extLst>
              <a:ext uri="{FF2B5EF4-FFF2-40B4-BE49-F238E27FC236}">
                <a16:creationId xmlns:a16="http://schemas.microsoft.com/office/drawing/2014/main" id="{2829D163-5780-42C9-B245-66A787319AB5}"/>
              </a:ext>
            </a:extLst>
          </p:cNvPr>
          <p:cNvSpPr/>
          <p:nvPr/>
        </p:nvSpPr>
        <p:spPr>
          <a:xfrm>
            <a:off x="9794969" y="4396318"/>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52">
            <a:extLst>
              <a:ext uri="{FF2B5EF4-FFF2-40B4-BE49-F238E27FC236}">
                <a16:creationId xmlns:a16="http://schemas.microsoft.com/office/drawing/2014/main" id="{5E8F0961-E48B-41BD-8698-01EC9FDC44F2}"/>
              </a:ext>
            </a:extLst>
          </p:cNvPr>
          <p:cNvSpPr txBox="1"/>
          <p:nvPr/>
        </p:nvSpPr>
        <p:spPr>
          <a:xfrm>
            <a:off x="9787191" y="45092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pic>
        <p:nvPicPr>
          <p:cNvPr id="64" name="Image 63">
            <a:extLst>
              <a:ext uri="{FF2B5EF4-FFF2-40B4-BE49-F238E27FC236}">
                <a16:creationId xmlns:a16="http://schemas.microsoft.com/office/drawing/2014/main" id="{32FAF42B-8401-4700-BF4A-32DAA564F89E}"/>
              </a:ext>
            </a:extLst>
          </p:cNvPr>
          <p:cNvPicPr>
            <a:picLocks noChangeAspect="1"/>
          </p:cNvPicPr>
          <p:nvPr/>
        </p:nvPicPr>
        <p:blipFill rotWithShape="1">
          <a:blip r:embed="rId11"/>
          <a:srcRect l="22457" t="36063" r="37132" b="38174"/>
          <a:stretch/>
        </p:blipFill>
        <p:spPr>
          <a:xfrm rot="16023322">
            <a:off x="10313085" y="4242463"/>
            <a:ext cx="824370" cy="700741"/>
          </a:xfrm>
          <a:prstGeom prst="rect">
            <a:avLst/>
          </a:prstGeom>
        </p:spPr>
      </p:pic>
      <p:sp>
        <p:nvSpPr>
          <p:cNvPr id="65" name="Rectangle 64">
            <a:extLst>
              <a:ext uri="{FF2B5EF4-FFF2-40B4-BE49-F238E27FC236}">
                <a16:creationId xmlns:a16="http://schemas.microsoft.com/office/drawing/2014/main" id="{A89ECF1E-6404-4D8F-B47E-0E64E1343AED}"/>
              </a:ext>
            </a:extLst>
          </p:cNvPr>
          <p:cNvSpPr/>
          <p:nvPr/>
        </p:nvSpPr>
        <p:spPr>
          <a:xfrm>
            <a:off x="10384610"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A67B17D-75B8-4BAD-870A-B506DA0B297C}"/>
              </a:ext>
            </a:extLst>
          </p:cNvPr>
          <p:cNvSpPr/>
          <p:nvPr/>
        </p:nvSpPr>
        <p:spPr>
          <a:xfrm>
            <a:off x="10384610" y="4326281"/>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48E553-F023-45B3-911E-B81F2A71B885}"/>
              </a:ext>
            </a:extLst>
          </p:cNvPr>
          <p:cNvSpPr/>
          <p:nvPr/>
        </p:nvSpPr>
        <p:spPr>
          <a:xfrm>
            <a:off x="10384609" y="442489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957060-7353-48E4-8EC3-E78129430B3A}"/>
              </a:ext>
            </a:extLst>
          </p:cNvPr>
          <p:cNvSpPr/>
          <p:nvPr/>
        </p:nvSpPr>
        <p:spPr>
          <a:xfrm>
            <a:off x="10384610" y="451454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7E45F23-6E3C-4A9B-B865-00B56FAE04B0}"/>
              </a:ext>
            </a:extLst>
          </p:cNvPr>
          <p:cNvSpPr/>
          <p:nvPr/>
        </p:nvSpPr>
        <p:spPr>
          <a:xfrm>
            <a:off x="10384610" y="4604187"/>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C06585-0419-4245-8871-D3E8C6411A3A}"/>
              </a:ext>
            </a:extLst>
          </p:cNvPr>
          <p:cNvSpPr/>
          <p:nvPr/>
        </p:nvSpPr>
        <p:spPr>
          <a:xfrm>
            <a:off x="10384610" y="470279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53F8D5F-7578-463A-BD91-3743310E103E}"/>
              </a:ext>
            </a:extLst>
          </p:cNvPr>
          <p:cNvSpPr/>
          <p:nvPr/>
        </p:nvSpPr>
        <p:spPr>
          <a:xfrm>
            <a:off x="10384609" y="47924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1DACFDE-5245-4DED-9006-085E0DA62AD9}"/>
              </a:ext>
            </a:extLst>
          </p:cNvPr>
          <p:cNvSpPr/>
          <p:nvPr/>
        </p:nvSpPr>
        <p:spPr>
          <a:xfrm>
            <a:off x="10725269" y="4236634"/>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E908DF-D853-40B7-A9F6-A73CA95A7E21}"/>
              </a:ext>
            </a:extLst>
          </p:cNvPr>
          <p:cNvSpPr/>
          <p:nvPr/>
        </p:nvSpPr>
        <p:spPr>
          <a:xfrm>
            <a:off x="10725268" y="4335245"/>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1D7FA1-C722-4FE8-ACB7-F0973870F63A}"/>
              </a:ext>
            </a:extLst>
          </p:cNvPr>
          <p:cNvSpPr/>
          <p:nvPr/>
        </p:nvSpPr>
        <p:spPr>
          <a:xfrm>
            <a:off x="10725269" y="4415928"/>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724F4E-5507-46FB-93A2-A1CA7FB42845}"/>
              </a:ext>
            </a:extLst>
          </p:cNvPr>
          <p:cNvSpPr/>
          <p:nvPr/>
        </p:nvSpPr>
        <p:spPr>
          <a:xfrm>
            <a:off x="10725268" y="4514539"/>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7318D89-9FFE-448D-947B-1341A185541B}"/>
              </a:ext>
            </a:extLst>
          </p:cNvPr>
          <p:cNvSpPr/>
          <p:nvPr/>
        </p:nvSpPr>
        <p:spPr>
          <a:xfrm>
            <a:off x="10725269" y="4595222"/>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FC440E-FF12-42CF-896E-02C136438FD3}"/>
              </a:ext>
            </a:extLst>
          </p:cNvPr>
          <p:cNvSpPr/>
          <p:nvPr/>
        </p:nvSpPr>
        <p:spPr>
          <a:xfrm>
            <a:off x="10725268" y="4693833"/>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6B8C6D2-F67B-43F0-AE9E-40A4DEB915D0}"/>
              </a:ext>
            </a:extLst>
          </p:cNvPr>
          <p:cNvSpPr/>
          <p:nvPr/>
        </p:nvSpPr>
        <p:spPr>
          <a:xfrm>
            <a:off x="10725268" y="4783480"/>
            <a:ext cx="340659" cy="89648"/>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6">
            <a:extLst>
              <a:ext uri="{FF2B5EF4-FFF2-40B4-BE49-F238E27FC236}">
                <a16:creationId xmlns:a16="http://schemas.microsoft.com/office/drawing/2014/main" id="{5718E57A-F06E-4326-81A4-7405E80C107F}"/>
              </a:ext>
            </a:extLst>
          </p:cNvPr>
          <p:cNvPicPr>
            <a:picLocks noChangeAspect="1"/>
          </p:cNvPicPr>
          <p:nvPr/>
        </p:nvPicPr>
        <p:blipFill rotWithShape="1">
          <a:blip r:embed="rId12"/>
          <a:srcRect l="28571" t="7865" r="22449" b="83146"/>
          <a:stretch/>
        </p:blipFill>
        <p:spPr>
          <a:xfrm>
            <a:off x="11614752" y="4360841"/>
            <a:ext cx="430306" cy="71523"/>
          </a:xfrm>
          <a:prstGeom prst="rect">
            <a:avLst/>
          </a:prstGeom>
        </p:spPr>
      </p:pic>
      <p:pic>
        <p:nvPicPr>
          <p:cNvPr id="80" name="Picture 6">
            <a:extLst>
              <a:ext uri="{FF2B5EF4-FFF2-40B4-BE49-F238E27FC236}">
                <a16:creationId xmlns:a16="http://schemas.microsoft.com/office/drawing/2014/main" id="{4F3BB543-8783-4890-AA44-837CF68D58FA}"/>
              </a:ext>
            </a:extLst>
          </p:cNvPr>
          <p:cNvPicPr>
            <a:picLocks noChangeAspect="1"/>
          </p:cNvPicPr>
          <p:nvPr/>
        </p:nvPicPr>
        <p:blipFill rotWithShape="1">
          <a:blip r:embed="rId12"/>
          <a:srcRect l="28571" t="7865" r="22449" b="83146"/>
          <a:stretch/>
        </p:blipFill>
        <p:spPr>
          <a:xfrm>
            <a:off x="11695434" y="4468418"/>
            <a:ext cx="430306" cy="71523"/>
          </a:xfrm>
          <a:prstGeom prst="rect">
            <a:avLst/>
          </a:prstGeom>
        </p:spPr>
      </p:pic>
      <p:pic>
        <p:nvPicPr>
          <p:cNvPr id="82" name="Picture 6">
            <a:extLst>
              <a:ext uri="{FF2B5EF4-FFF2-40B4-BE49-F238E27FC236}">
                <a16:creationId xmlns:a16="http://schemas.microsoft.com/office/drawing/2014/main" id="{929C143B-DA01-4CD7-95BE-B41C8A948743}"/>
              </a:ext>
            </a:extLst>
          </p:cNvPr>
          <p:cNvPicPr>
            <a:picLocks noChangeAspect="1"/>
          </p:cNvPicPr>
          <p:nvPr/>
        </p:nvPicPr>
        <p:blipFill rotWithShape="1">
          <a:blip r:embed="rId12"/>
          <a:srcRect l="28571" t="7865" r="22449" b="83146"/>
          <a:stretch/>
        </p:blipFill>
        <p:spPr>
          <a:xfrm>
            <a:off x="11614751" y="4593923"/>
            <a:ext cx="430306" cy="71523"/>
          </a:xfrm>
          <a:prstGeom prst="rect">
            <a:avLst/>
          </a:prstGeom>
        </p:spPr>
      </p:pic>
      <p:pic>
        <p:nvPicPr>
          <p:cNvPr id="83" name="Picture 6">
            <a:extLst>
              <a:ext uri="{FF2B5EF4-FFF2-40B4-BE49-F238E27FC236}">
                <a16:creationId xmlns:a16="http://schemas.microsoft.com/office/drawing/2014/main" id="{C0601D7F-1005-47AE-AAB8-943DD47C3DAD}"/>
              </a:ext>
            </a:extLst>
          </p:cNvPr>
          <p:cNvPicPr>
            <a:picLocks noChangeAspect="1"/>
          </p:cNvPicPr>
          <p:nvPr/>
        </p:nvPicPr>
        <p:blipFill rotWithShape="1">
          <a:blip r:embed="rId12"/>
          <a:srcRect l="28571" t="7865" r="22449" b="83146"/>
          <a:stretch/>
        </p:blipFill>
        <p:spPr>
          <a:xfrm>
            <a:off x="11668539" y="4764252"/>
            <a:ext cx="430306" cy="71523"/>
          </a:xfrm>
          <a:prstGeom prst="rect">
            <a:avLst/>
          </a:prstGeom>
        </p:spPr>
      </p:pic>
      <p:pic>
        <p:nvPicPr>
          <p:cNvPr id="85" name="Picture 6">
            <a:extLst>
              <a:ext uri="{FF2B5EF4-FFF2-40B4-BE49-F238E27FC236}">
                <a16:creationId xmlns:a16="http://schemas.microsoft.com/office/drawing/2014/main" id="{AD768448-D70C-4788-AD97-9EB586A898AE}"/>
              </a:ext>
            </a:extLst>
          </p:cNvPr>
          <p:cNvPicPr>
            <a:picLocks noChangeAspect="1"/>
          </p:cNvPicPr>
          <p:nvPr/>
        </p:nvPicPr>
        <p:blipFill rotWithShape="1">
          <a:blip r:embed="rId12"/>
          <a:srcRect l="28571" t="7865" r="22449" b="83146"/>
          <a:stretch/>
        </p:blipFill>
        <p:spPr>
          <a:xfrm>
            <a:off x="11668540" y="4889759"/>
            <a:ext cx="430306" cy="71523"/>
          </a:xfrm>
          <a:prstGeom prst="rect">
            <a:avLst/>
          </a:prstGeom>
        </p:spPr>
      </p:pic>
      <p:pic>
        <p:nvPicPr>
          <p:cNvPr id="90" name="Picture 6">
            <a:extLst>
              <a:ext uri="{FF2B5EF4-FFF2-40B4-BE49-F238E27FC236}">
                <a16:creationId xmlns:a16="http://schemas.microsoft.com/office/drawing/2014/main" id="{6BC5F778-B327-41C6-8F9F-E2909B4F8828}"/>
              </a:ext>
            </a:extLst>
          </p:cNvPr>
          <p:cNvPicPr>
            <a:picLocks noChangeAspect="1"/>
          </p:cNvPicPr>
          <p:nvPr/>
        </p:nvPicPr>
        <p:blipFill rotWithShape="1">
          <a:blip r:embed="rId12"/>
          <a:srcRect l="28571" t="7865" r="22449" b="83146"/>
          <a:stretch/>
        </p:blipFill>
        <p:spPr>
          <a:xfrm>
            <a:off x="11596822" y="5042158"/>
            <a:ext cx="430306" cy="71523"/>
          </a:xfrm>
          <a:prstGeom prst="rect">
            <a:avLst/>
          </a:prstGeom>
        </p:spPr>
      </p:pic>
      <p:sp>
        <p:nvSpPr>
          <p:cNvPr id="118" name="Arrow: Right 76">
            <a:extLst>
              <a:ext uri="{FF2B5EF4-FFF2-40B4-BE49-F238E27FC236}">
                <a16:creationId xmlns:a16="http://schemas.microsoft.com/office/drawing/2014/main" id="{C11DB4E6-EE95-44C7-B293-43007926548C}"/>
              </a:ext>
            </a:extLst>
          </p:cNvPr>
          <p:cNvSpPr/>
          <p:nvPr/>
        </p:nvSpPr>
        <p:spPr>
          <a:xfrm>
            <a:off x="11073996" y="4424369"/>
            <a:ext cx="590550" cy="4857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77">
            <a:extLst>
              <a:ext uri="{FF2B5EF4-FFF2-40B4-BE49-F238E27FC236}">
                <a16:creationId xmlns:a16="http://schemas.microsoft.com/office/drawing/2014/main" id="{3E05D043-8E21-4F28-8667-AC4016513C1A}"/>
              </a:ext>
            </a:extLst>
          </p:cNvPr>
          <p:cNvSpPr txBox="1"/>
          <p:nvPr/>
        </p:nvSpPr>
        <p:spPr>
          <a:xfrm>
            <a:off x="11048289" y="4537259"/>
            <a:ext cx="564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bg1"/>
                </a:solidFill>
              </a:rPr>
              <a:t>OCR</a:t>
            </a:r>
            <a:endParaRPr lang="en-US"/>
          </a:p>
        </p:txBody>
      </p:sp>
      <p:pic>
        <p:nvPicPr>
          <p:cNvPr id="120" name="Picture 6">
            <a:extLst>
              <a:ext uri="{FF2B5EF4-FFF2-40B4-BE49-F238E27FC236}">
                <a16:creationId xmlns:a16="http://schemas.microsoft.com/office/drawing/2014/main" id="{99AC218F-1925-4DC8-A7A0-74B1E37DD5F5}"/>
              </a:ext>
            </a:extLst>
          </p:cNvPr>
          <p:cNvPicPr>
            <a:picLocks noChangeAspect="1"/>
          </p:cNvPicPr>
          <p:nvPr/>
        </p:nvPicPr>
        <p:blipFill rotWithShape="1">
          <a:blip r:embed="rId12"/>
          <a:srcRect l="28571" t="7865" r="22449" b="83146"/>
          <a:stretch/>
        </p:blipFill>
        <p:spPr>
          <a:xfrm>
            <a:off x="11740257" y="5185593"/>
            <a:ext cx="430306" cy="71523"/>
          </a:xfrm>
          <a:prstGeom prst="rect">
            <a:avLst/>
          </a:prstGeom>
        </p:spPr>
      </p:pic>
      <p:pic>
        <p:nvPicPr>
          <p:cNvPr id="121" name="Picture 6">
            <a:extLst>
              <a:ext uri="{FF2B5EF4-FFF2-40B4-BE49-F238E27FC236}">
                <a16:creationId xmlns:a16="http://schemas.microsoft.com/office/drawing/2014/main" id="{6DCF0A06-FEC3-4789-AA34-A8EB8346697C}"/>
              </a:ext>
            </a:extLst>
          </p:cNvPr>
          <p:cNvPicPr>
            <a:picLocks noChangeAspect="1"/>
          </p:cNvPicPr>
          <p:nvPr/>
        </p:nvPicPr>
        <p:blipFill rotWithShape="1">
          <a:blip r:embed="rId12"/>
          <a:srcRect l="28571" t="7865" r="22449" b="83146"/>
          <a:stretch/>
        </p:blipFill>
        <p:spPr>
          <a:xfrm>
            <a:off x="11543033" y="4226369"/>
            <a:ext cx="430306" cy="71523"/>
          </a:xfrm>
          <a:prstGeom prst="rect">
            <a:avLst/>
          </a:prstGeom>
        </p:spPr>
      </p:pic>
      <p:sp>
        <p:nvSpPr>
          <p:cNvPr id="122" name="Arrow: Right 40">
            <a:extLst>
              <a:ext uri="{FF2B5EF4-FFF2-40B4-BE49-F238E27FC236}">
                <a16:creationId xmlns:a16="http://schemas.microsoft.com/office/drawing/2014/main" id="{9DF0705C-439C-4679-8AF9-3AB4D2F748E4}"/>
              </a:ext>
            </a:extLst>
          </p:cNvPr>
          <p:cNvSpPr/>
          <p:nvPr/>
        </p:nvSpPr>
        <p:spPr>
          <a:xfrm>
            <a:off x="8551400" y="4360841"/>
            <a:ext cx="590550" cy="48577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52">
            <a:extLst>
              <a:ext uri="{FF2B5EF4-FFF2-40B4-BE49-F238E27FC236}">
                <a16:creationId xmlns:a16="http://schemas.microsoft.com/office/drawing/2014/main" id="{EBC209EF-F6FF-4D44-BD06-A47F4D07C54A}"/>
              </a:ext>
            </a:extLst>
          </p:cNvPr>
          <p:cNvSpPr txBox="1"/>
          <p:nvPr/>
        </p:nvSpPr>
        <p:spPr>
          <a:xfrm>
            <a:off x="8543622" y="4473732"/>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Rotation</a:t>
            </a:r>
          </a:p>
        </p:txBody>
      </p:sp>
      <p:sp>
        <p:nvSpPr>
          <p:cNvPr id="88" name="ZoneTexte 87">
            <a:extLst>
              <a:ext uri="{FF2B5EF4-FFF2-40B4-BE49-F238E27FC236}">
                <a16:creationId xmlns:a16="http://schemas.microsoft.com/office/drawing/2014/main" id="{15F9275E-D88D-43A9-99C3-AAB263511514}"/>
              </a:ext>
            </a:extLst>
          </p:cNvPr>
          <p:cNvSpPr txBox="1"/>
          <p:nvPr/>
        </p:nvSpPr>
        <p:spPr>
          <a:xfrm>
            <a:off x="9319052" y="-6227"/>
            <a:ext cx="2864384" cy="369332"/>
          </a:xfrm>
          <a:prstGeom prst="rect">
            <a:avLst/>
          </a:prstGeom>
          <a:solidFill>
            <a:schemeClr val="bg1"/>
          </a:solidFill>
          <a:ln>
            <a:solidFill>
              <a:schemeClr val="accent6">
                <a:lumMod val="75000"/>
              </a:schemeClr>
            </a:solidFill>
          </a:ln>
        </p:spPr>
        <p:txBody>
          <a:bodyPr wrap="square" rtlCol="0">
            <a:spAutoFit/>
          </a:bodyPr>
          <a:lstStyle>
            <a:defPPr>
              <a:defRPr lang="en-ES"/>
            </a:defPPr>
            <a:lvl1pPr algn="ctr"/>
          </a:lstStyle>
          <a:p>
            <a:r>
              <a:rPr lang="fr-FR" dirty="0"/>
              <a:t>Production</a:t>
            </a:r>
          </a:p>
        </p:txBody>
      </p:sp>
    </p:spTree>
    <p:extLst>
      <p:ext uri="{BB962C8B-B14F-4D97-AF65-F5344CB8AC3E}">
        <p14:creationId xmlns:p14="http://schemas.microsoft.com/office/powerpoint/2010/main" val="3696810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230402-618B-40A4-9BA7-89B5A89EB95F}"/>
              </a:ext>
            </a:extLst>
          </p:cNvPr>
          <p:cNvSpPr/>
          <p:nvPr/>
        </p:nvSpPr>
        <p:spPr>
          <a:xfrm>
            <a:off x="95250" y="6604378"/>
            <a:ext cx="6305550" cy="253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ZoneTexte 6">
            <a:extLst>
              <a:ext uri="{FF2B5EF4-FFF2-40B4-BE49-F238E27FC236}">
                <a16:creationId xmlns:a16="http://schemas.microsoft.com/office/drawing/2014/main" id="{600A81CA-E929-4E02-B61B-893BBFCFDEB1}"/>
              </a:ext>
            </a:extLst>
          </p:cNvPr>
          <p:cNvSpPr txBox="1"/>
          <p:nvPr/>
        </p:nvSpPr>
        <p:spPr>
          <a:xfrm>
            <a:off x="6400423" y="523309"/>
            <a:ext cx="6134100" cy="769441"/>
          </a:xfrm>
          <a:prstGeom prst="rect">
            <a:avLst/>
          </a:prstGeom>
          <a:noFill/>
        </p:spPr>
        <p:txBody>
          <a:bodyPr wrap="square">
            <a:spAutoFit/>
          </a:bodyPr>
          <a:lstStyle/>
          <a:p>
            <a:pPr algn="ctr"/>
            <a:r>
              <a:rPr lang="en-US" sz="4400" dirty="0"/>
              <a:t>Unstructured data</a:t>
            </a:r>
          </a:p>
        </p:txBody>
      </p:sp>
      <p:pic>
        <p:nvPicPr>
          <p:cNvPr id="8196" name="Picture 4">
            <a:extLst>
              <a:ext uri="{FF2B5EF4-FFF2-40B4-BE49-F238E27FC236}">
                <a16:creationId xmlns:a16="http://schemas.microsoft.com/office/drawing/2014/main" id="{458396DC-FF83-4E54-BFC4-BE2C6BDFA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917" y="2269780"/>
            <a:ext cx="2954215" cy="295421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FC02C65-0BBA-412D-915F-153CF60FFEFB}"/>
              </a:ext>
            </a:extLst>
          </p:cNvPr>
          <p:cNvSpPr txBox="1"/>
          <p:nvPr/>
        </p:nvSpPr>
        <p:spPr>
          <a:xfrm>
            <a:off x="4074559" y="5265450"/>
            <a:ext cx="2954215"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"big music speaker"</a:t>
            </a:r>
            <a:endParaRPr lang="en-US" b="0" dirty="0">
              <a:solidFill>
                <a:srgbClr val="000000"/>
              </a:solidFill>
              <a:effectLst/>
              <a:latin typeface="Courier New" panose="02070309020205020404" pitchFamily="49" charset="0"/>
            </a:endParaRPr>
          </a:p>
        </p:txBody>
      </p:sp>
      <p:sp>
        <p:nvSpPr>
          <p:cNvPr id="10" name="ZoneTexte 9">
            <a:extLst>
              <a:ext uri="{FF2B5EF4-FFF2-40B4-BE49-F238E27FC236}">
                <a16:creationId xmlns:a16="http://schemas.microsoft.com/office/drawing/2014/main" id="{B116A1B6-3520-488E-87E9-D69CB67692B3}"/>
              </a:ext>
            </a:extLst>
          </p:cNvPr>
          <p:cNvSpPr txBox="1"/>
          <p:nvPr/>
        </p:nvSpPr>
        <p:spPr>
          <a:xfrm>
            <a:off x="433346" y="3627105"/>
            <a:ext cx="2954215" cy="646331"/>
          </a:xfrm>
          <a:prstGeom prst="rect">
            <a:avLst/>
          </a:prstGeom>
          <a:noFill/>
        </p:spPr>
        <p:txBody>
          <a:bodyPr wrap="square">
            <a:spAutoFit/>
          </a:bodyPr>
          <a:lstStyle/>
          <a:p>
            <a:pPr algn="ctr"/>
            <a:r>
              <a:rPr lang="en-US" b="0" dirty="0">
                <a:solidFill>
                  <a:srgbClr val="A31515"/>
                </a:solidFill>
                <a:effectLst/>
                <a:latin typeface="Courier New" panose="02070309020205020404" pitchFamily="49" charset="0"/>
              </a:rPr>
              <a:t>"text from an old book on a table"</a:t>
            </a:r>
            <a:endParaRPr lang="en-US" b="0" dirty="0">
              <a:solidFill>
                <a:srgbClr val="000000"/>
              </a:solidFill>
              <a:effectLst/>
              <a:latin typeface="Courier New" panose="02070309020205020404" pitchFamily="49" charset="0"/>
            </a:endParaRPr>
          </a:p>
        </p:txBody>
      </p:sp>
      <p:pic>
        <p:nvPicPr>
          <p:cNvPr id="8198" name="Picture 6">
            <a:extLst>
              <a:ext uri="{FF2B5EF4-FFF2-40B4-BE49-F238E27FC236}">
                <a16:creationId xmlns:a16="http://schemas.microsoft.com/office/drawing/2014/main" id="{6F7314CE-116D-48C9-9511-BEE4C492E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360" y="1883204"/>
            <a:ext cx="3135086" cy="3135086"/>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8DE74E6-F18B-4332-A990-D76B26EE1BAC}"/>
              </a:ext>
            </a:extLst>
          </p:cNvPr>
          <p:cNvSpPr txBox="1"/>
          <p:nvPr/>
        </p:nvSpPr>
        <p:spPr>
          <a:xfrm>
            <a:off x="7395157" y="5080784"/>
            <a:ext cx="4363497"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"camera outside on the beach"</a:t>
            </a:r>
            <a:endParaRPr lang="en-US" b="0" dirty="0">
              <a:solidFill>
                <a:srgbClr val="000000"/>
              </a:solidFill>
              <a:effectLst/>
              <a:latin typeface="Courier New" panose="02070309020205020404" pitchFamily="49" charset="0"/>
            </a:endParaRPr>
          </a:p>
        </p:txBody>
      </p:sp>
      <p:pic>
        <p:nvPicPr>
          <p:cNvPr id="8200" name="Picture 8">
            <a:extLst>
              <a:ext uri="{FF2B5EF4-FFF2-40B4-BE49-F238E27FC236}">
                <a16:creationId xmlns:a16="http://schemas.microsoft.com/office/drawing/2014/main" id="{CB9776D9-A80A-4FF0-85D9-DE0842D37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28" y="1132352"/>
            <a:ext cx="2494753" cy="249475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CEDD7A6-E0C0-4B13-8842-B42E1220EF38}"/>
              </a:ext>
            </a:extLst>
          </p:cNvPr>
          <p:cNvSpPr/>
          <p:nvPr/>
        </p:nvSpPr>
        <p:spPr>
          <a:xfrm rot="21195124">
            <a:off x="-154214" y="-67407"/>
            <a:ext cx="1825883" cy="504146"/>
          </a:xfrm>
          <a:prstGeom prst="rect">
            <a:avLst/>
          </a:prstGeom>
          <a:solidFill>
            <a:schemeClr val="bg2">
              <a:lumMod val="1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6" name="Rectangle 15">
            <a:extLst>
              <a:ext uri="{FF2B5EF4-FFF2-40B4-BE49-F238E27FC236}">
                <a16:creationId xmlns:a16="http://schemas.microsoft.com/office/drawing/2014/main" id="{22189852-1BC1-4EF9-B8E0-40D8FAC94BE4}"/>
              </a:ext>
            </a:extLst>
          </p:cNvPr>
          <p:cNvSpPr/>
          <p:nvPr/>
        </p:nvSpPr>
        <p:spPr>
          <a:xfrm>
            <a:off x="0" y="6604378"/>
            <a:ext cx="12192000" cy="25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 </a:t>
            </a:r>
            <a:r>
              <a:rPr lang="en-US" sz="1100" dirty="0" err="1">
                <a:solidFill>
                  <a:schemeClr val="tx1"/>
                </a:solidFill>
              </a:rPr>
              <a:t>MLOps</a:t>
            </a:r>
            <a:r>
              <a:rPr lang="en-US" sz="1100" dirty="0">
                <a:solidFill>
                  <a:schemeClr val="tx1"/>
                </a:solidFill>
              </a:rPr>
              <a:t> </a:t>
            </a:r>
            <a:r>
              <a:rPr lang="en-US" sz="1100" dirty="0" err="1">
                <a:solidFill>
                  <a:schemeClr val="tx1"/>
                </a:solidFill>
              </a:rPr>
              <a:t>est</a:t>
            </a:r>
            <a:r>
              <a:rPr lang="en-US" sz="1100" dirty="0">
                <a:solidFill>
                  <a:schemeClr val="tx1"/>
                </a:solidFill>
              </a:rPr>
              <a:t> </a:t>
            </a:r>
            <a:r>
              <a:rPr lang="en-US" sz="1100" dirty="0" err="1">
                <a:solidFill>
                  <a:schemeClr val="tx1"/>
                </a:solidFill>
              </a:rPr>
              <a:t>une</a:t>
            </a:r>
            <a:r>
              <a:rPr lang="en-US" sz="1100" dirty="0">
                <a:solidFill>
                  <a:schemeClr val="tx1"/>
                </a:solidFill>
              </a:rPr>
              <a:t> </a:t>
            </a:r>
            <a:r>
              <a:rPr lang="en-US" sz="1100" dirty="0" err="1">
                <a:solidFill>
                  <a:schemeClr val="tx1"/>
                </a:solidFill>
              </a:rPr>
              <a:t>aventure</a:t>
            </a:r>
            <a:r>
              <a:rPr lang="en-US" sz="1100" dirty="0">
                <a:solidFill>
                  <a:schemeClr val="tx1"/>
                </a:solidFill>
              </a:rPr>
              <a:t> Humaine – Guillaume Chervet - 1er </a:t>
            </a:r>
            <a:r>
              <a:rPr lang="en-US" sz="1100" dirty="0" err="1">
                <a:solidFill>
                  <a:schemeClr val="tx1"/>
                </a:solidFill>
              </a:rPr>
              <a:t>Décembre</a:t>
            </a:r>
            <a:r>
              <a:rPr lang="en-US" sz="1100" dirty="0">
                <a:solidFill>
                  <a:schemeClr val="tx1"/>
                </a:solidFill>
              </a:rPr>
              <a:t>  2022</a:t>
            </a:r>
          </a:p>
        </p:txBody>
      </p:sp>
      <p:pic>
        <p:nvPicPr>
          <p:cNvPr id="15" name="Graphique 14">
            <a:extLst>
              <a:ext uri="{FF2B5EF4-FFF2-40B4-BE49-F238E27FC236}">
                <a16:creationId xmlns:a16="http://schemas.microsoft.com/office/drawing/2014/main" id="{2544F899-3989-4FEA-B66B-EBECC9D8D6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46" y="6461558"/>
            <a:ext cx="381111" cy="381111"/>
          </a:xfrm>
          <a:prstGeom prst="rect">
            <a:avLst/>
          </a:prstGeom>
        </p:spPr>
      </p:pic>
    </p:spTree>
    <p:extLst>
      <p:ext uri="{BB962C8B-B14F-4D97-AF65-F5344CB8AC3E}">
        <p14:creationId xmlns:p14="http://schemas.microsoft.com/office/powerpoint/2010/main" val="205750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7BD3A-3765-4BDA-93B6-F573FCF8574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4B5630-A9EC-46A9-B7AF-0254005AB6BB}"/>
              </a:ext>
            </a:extLst>
          </p:cNvPr>
          <p:cNvSpPr>
            <a:spLocks noGrp="1"/>
          </p:cNvSpPr>
          <p:nvPr>
            <p:ph idx="1"/>
          </p:nvPr>
        </p:nvSpPr>
        <p:spPr/>
        <p:txBody>
          <a:bodyPr/>
          <a:lstStyle/>
          <a:p>
            <a:endParaRPr lang="fr-FR"/>
          </a:p>
        </p:txBody>
      </p:sp>
      <p:pic>
        <p:nvPicPr>
          <p:cNvPr id="1026" name="Picture 2" descr="Afficher l’image source">
            <a:extLst>
              <a:ext uri="{FF2B5EF4-FFF2-40B4-BE49-F238E27FC236}">
                <a16:creationId xmlns:a16="http://schemas.microsoft.com/office/drawing/2014/main" id="{FDF30D06-9480-4D07-9B42-145AAC273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90525"/>
            <a:ext cx="7010400" cy="60769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91F812E-F3A0-4D03-A7D7-611E99788393}"/>
              </a:ext>
            </a:extLst>
          </p:cNvPr>
          <p:cNvSpPr txBox="1"/>
          <p:nvPr/>
        </p:nvSpPr>
        <p:spPr>
          <a:xfrm>
            <a:off x="128675" y="2953703"/>
            <a:ext cx="6097712" cy="369332"/>
          </a:xfrm>
          <a:prstGeom prst="rect">
            <a:avLst/>
          </a:prstGeom>
          <a:noFill/>
        </p:spPr>
        <p:txBody>
          <a:bodyPr wrap="square">
            <a:spAutoFit/>
          </a:bodyPr>
          <a:lstStyle/>
          <a:p>
            <a:r>
              <a:rPr lang="fr-FR" dirty="0"/>
              <a:t>triangle de </a:t>
            </a:r>
            <a:r>
              <a:rPr lang="fr-FR" dirty="0" err="1"/>
              <a:t>cartman</a:t>
            </a:r>
            <a:endParaRPr lang="fr-FR" dirty="0"/>
          </a:p>
        </p:txBody>
      </p:sp>
    </p:spTree>
    <p:extLst>
      <p:ext uri="{BB962C8B-B14F-4D97-AF65-F5344CB8AC3E}">
        <p14:creationId xmlns:p14="http://schemas.microsoft.com/office/powerpoint/2010/main" val="1504255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8659531-653B-4284-85E2-805BA8901ABD}"/>
              </a:ext>
            </a:extLst>
          </p:cNvPr>
          <p:cNvSpPr>
            <a:spLocks noGrp="1"/>
          </p:cNvSpPr>
          <p:nvPr>
            <p:ph idx="1"/>
          </p:nvPr>
        </p:nvSpPr>
        <p:spPr>
          <a:xfrm>
            <a:off x="513049" y="1347536"/>
            <a:ext cx="6122437" cy="4733861"/>
          </a:xfrm>
        </p:spPr>
        <p:txBody>
          <a:bodyPr>
            <a:normAutofit/>
          </a:bodyPr>
          <a:lstStyle/>
          <a:p>
            <a:pPr marL="742950" indent="-742950">
              <a:buFont typeface="+mj-lt"/>
              <a:buAutoNum type="arabicPeriod"/>
            </a:pPr>
            <a:r>
              <a:rPr lang="fr-FR" sz="4400" dirty="0"/>
              <a:t>Phase exploratoire : Est-que le projet est faisable ?</a:t>
            </a:r>
          </a:p>
          <a:p>
            <a:pPr marL="742950" indent="-742950">
              <a:buFont typeface="+mj-lt"/>
              <a:buAutoNum type="arabicPeriod"/>
            </a:pPr>
            <a:endParaRPr lang="fr-FR" sz="4400" dirty="0"/>
          </a:p>
          <a:p>
            <a:pPr marL="742950" indent="-742950">
              <a:buFont typeface="+mj-lt"/>
              <a:buAutoNum type="arabicPeriod"/>
            </a:pPr>
            <a:r>
              <a:rPr lang="fr-FR" sz="4400" dirty="0"/>
              <a:t>Phase production : Faire le projet.</a:t>
            </a:r>
          </a:p>
        </p:txBody>
      </p:sp>
      <p:sp>
        <p:nvSpPr>
          <p:cNvPr id="6" name="ZoneTexte 5">
            <a:extLst>
              <a:ext uri="{FF2B5EF4-FFF2-40B4-BE49-F238E27FC236}">
                <a16:creationId xmlns:a16="http://schemas.microsoft.com/office/drawing/2014/main" id="{531AE0D5-2230-406D-9A4B-330399BFCAD4}"/>
              </a:ext>
            </a:extLst>
          </p:cNvPr>
          <p:cNvSpPr txBox="1"/>
          <p:nvPr/>
        </p:nvSpPr>
        <p:spPr>
          <a:xfrm>
            <a:off x="8519341" y="2534085"/>
            <a:ext cx="1834926" cy="1446550"/>
          </a:xfrm>
          <a:prstGeom prst="rect">
            <a:avLst/>
          </a:prstGeom>
          <a:noFill/>
        </p:spPr>
        <p:txBody>
          <a:bodyPr wrap="none" rtlCol="0">
            <a:spAutoFit/>
          </a:bodyPr>
          <a:lstStyle/>
          <a:p>
            <a:r>
              <a:rPr lang="fr-FR" sz="8800" dirty="0">
                <a:solidFill>
                  <a:schemeClr val="bg1"/>
                </a:solidFill>
              </a:rPr>
              <a:t>Hot</a:t>
            </a:r>
          </a:p>
        </p:txBody>
      </p:sp>
      <p:sp>
        <p:nvSpPr>
          <p:cNvPr id="7" name="ZoneTexte 6">
            <a:extLst>
              <a:ext uri="{FF2B5EF4-FFF2-40B4-BE49-F238E27FC236}">
                <a16:creationId xmlns:a16="http://schemas.microsoft.com/office/drawing/2014/main" id="{C890723D-B85F-4D15-8663-C9C32EC0F395}"/>
              </a:ext>
            </a:extLst>
          </p:cNvPr>
          <p:cNvSpPr txBox="1"/>
          <p:nvPr/>
        </p:nvSpPr>
        <p:spPr>
          <a:xfrm>
            <a:off x="6864594"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151" y="81896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0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88D00-EBEE-4C32-89E8-1A6286D97FA4}"/>
              </a:ext>
            </a:extLst>
          </p:cNvPr>
          <p:cNvSpPr>
            <a:spLocks noGrp="1"/>
          </p:cNvSpPr>
          <p:nvPr>
            <p:ph type="title"/>
          </p:nvPr>
        </p:nvSpPr>
        <p:spPr/>
        <p:txBody>
          <a:bodyPr/>
          <a:lstStyle/>
          <a:p>
            <a:endParaRPr lang="fr-FR"/>
          </a:p>
        </p:txBody>
      </p:sp>
      <p:pic>
        <p:nvPicPr>
          <p:cNvPr id="1026" name="Picture 2">
            <a:extLst>
              <a:ext uri="{FF2B5EF4-FFF2-40B4-BE49-F238E27FC236}">
                <a16:creationId xmlns:a16="http://schemas.microsoft.com/office/drawing/2014/main" id="{594CB6D1-682D-4613-B08E-B0AA79B54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765" y="818322"/>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22282-A52E-4939-A894-E6C565DBE2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53331"/>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3300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F8B4BC2-9DD1-4543-A926-32CFD4C03744}"/>
              </a:ext>
            </a:extLst>
          </p:cNvPr>
          <p:cNvSpPr/>
          <p:nvPr/>
        </p:nvSpPr>
        <p:spPr>
          <a:xfrm>
            <a:off x="7874619" y="828973"/>
            <a:ext cx="3969921" cy="38178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Deep</a:t>
            </a:r>
            <a:r>
              <a:rPr lang="fr-FR" dirty="0"/>
              <a:t> Learning</a:t>
            </a:r>
          </a:p>
        </p:txBody>
      </p:sp>
      <p:sp>
        <p:nvSpPr>
          <p:cNvPr id="5" name="Ellipse 4">
            <a:extLst>
              <a:ext uri="{FF2B5EF4-FFF2-40B4-BE49-F238E27FC236}">
                <a16:creationId xmlns:a16="http://schemas.microsoft.com/office/drawing/2014/main" id="{107B116B-C842-4CD2-91C0-F56049595016}"/>
              </a:ext>
            </a:extLst>
          </p:cNvPr>
          <p:cNvSpPr/>
          <p:nvPr/>
        </p:nvSpPr>
        <p:spPr>
          <a:xfrm>
            <a:off x="4426139" y="1692334"/>
            <a:ext cx="2414726" cy="232595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Machine</a:t>
            </a:r>
          </a:p>
          <a:p>
            <a:pPr algn="ctr"/>
            <a:r>
              <a:rPr lang="fr-FR" dirty="0"/>
              <a:t>Learning</a:t>
            </a:r>
          </a:p>
        </p:txBody>
      </p:sp>
      <p:sp>
        <p:nvSpPr>
          <p:cNvPr id="6" name="Ellipse 5">
            <a:extLst>
              <a:ext uri="{FF2B5EF4-FFF2-40B4-BE49-F238E27FC236}">
                <a16:creationId xmlns:a16="http://schemas.microsoft.com/office/drawing/2014/main" id="{AEE3A551-EE17-4958-8020-FD47D6CE164D}"/>
              </a:ext>
            </a:extLst>
          </p:cNvPr>
          <p:cNvSpPr/>
          <p:nvPr/>
        </p:nvSpPr>
        <p:spPr>
          <a:xfrm>
            <a:off x="1004832" y="2065196"/>
            <a:ext cx="1724977" cy="158022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 classique</a:t>
            </a:r>
          </a:p>
        </p:txBody>
      </p:sp>
      <p:sp>
        <p:nvSpPr>
          <p:cNvPr id="10" name="ZoneTexte 9">
            <a:extLst>
              <a:ext uri="{FF2B5EF4-FFF2-40B4-BE49-F238E27FC236}">
                <a16:creationId xmlns:a16="http://schemas.microsoft.com/office/drawing/2014/main" id="{2650FB87-1053-4ACB-8921-E9B57C50A989}"/>
              </a:ext>
            </a:extLst>
          </p:cNvPr>
          <p:cNvSpPr txBox="1"/>
          <p:nvPr/>
        </p:nvSpPr>
        <p:spPr>
          <a:xfrm>
            <a:off x="102162" y="4869239"/>
            <a:ext cx="4140878" cy="2031325"/>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2">
                    <a:lumMod val="25000"/>
                  </a:schemeClr>
                </a:solidFill>
              </a:rPr>
              <a:t>Itération rapide</a:t>
            </a:r>
          </a:p>
          <a:p>
            <a:pPr marL="285750" indent="-285750">
              <a:buFont typeface="Arial" panose="020B0604020202020204" pitchFamily="34" charset="0"/>
              <a:buChar char="•"/>
            </a:pPr>
            <a:r>
              <a:rPr lang="fr-FR" dirty="0">
                <a:solidFill>
                  <a:schemeClr val="bg2">
                    <a:lumMod val="25000"/>
                  </a:schemeClr>
                </a:solidFill>
              </a:rPr>
              <a:t>Résilient aux changements</a:t>
            </a:r>
          </a:p>
          <a:p>
            <a:pPr marL="285750" indent="-285750">
              <a:buFont typeface="Arial" panose="020B0604020202020204" pitchFamily="34" charset="0"/>
              <a:buChar char="•"/>
            </a:pPr>
            <a:r>
              <a:rPr lang="fr-FR" dirty="0">
                <a:solidFill>
                  <a:schemeClr val="bg2">
                    <a:lumMod val="25000"/>
                  </a:schemeClr>
                </a:solidFill>
              </a:rPr>
              <a:t>Peux couteux en temps/RAM/CPU</a:t>
            </a:r>
          </a:p>
          <a:p>
            <a:pPr marL="285750" indent="-285750">
              <a:buFont typeface="Arial" panose="020B0604020202020204" pitchFamily="34" charset="0"/>
              <a:buChar char="•"/>
            </a:pPr>
            <a:r>
              <a:rPr lang="fr-FR" dirty="0">
                <a:solidFill>
                  <a:schemeClr val="bg2">
                    <a:lumMod val="25000"/>
                  </a:schemeClr>
                </a:solidFill>
              </a:rPr>
              <a:t>Ne pourra pas couvrir 100% des cas</a:t>
            </a:r>
          </a:p>
          <a:p>
            <a:pPr marL="285750" indent="-285750">
              <a:buFont typeface="Arial" panose="020B0604020202020204" pitchFamily="34" charset="0"/>
              <a:buChar char="•"/>
            </a:pPr>
            <a:r>
              <a:rPr lang="fr-FR" dirty="0">
                <a:solidFill>
                  <a:schemeClr val="bg2">
                    <a:lumMod val="25000"/>
                  </a:schemeClr>
                </a:solidFill>
              </a:rPr>
              <a:t>Réutilisable</a:t>
            </a:r>
          </a:p>
          <a:p>
            <a:pPr marL="285750" indent="-285750">
              <a:buFont typeface="Arial" panose="020B0604020202020204" pitchFamily="34" charset="0"/>
              <a:buChar char="•"/>
            </a:pPr>
            <a:r>
              <a:rPr lang="fr-FR" dirty="0">
                <a:solidFill>
                  <a:schemeClr val="bg2">
                    <a:lumMod val="25000"/>
                  </a:schemeClr>
                </a:solidFill>
              </a:rPr>
              <a:t>Algorithmes pas tous déterministe</a:t>
            </a:r>
          </a:p>
          <a:p>
            <a:pPr marL="285750" indent="-285750">
              <a:buFont typeface="Arial" panose="020B0604020202020204" pitchFamily="34" charset="0"/>
              <a:buChar char="•"/>
            </a:pPr>
            <a:endParaRPr lang="fr-FR" dirty="0">
              <a:solidFill>
                <a:schemeClr val="bg2">
                  <a:lumMod val="25000"/>
                </a:schemeClr>
              </a:solidFill>
            </a:endParaRPr>
          </a:p>
        </p:txBody>
      </p:sp>
      <p:sp>
        <p:nvSpPr>
          <p:cNvPr id="11" name="ZoneTexte 10">
            <a:extLst>
              <a:ext uri="{FF2B5EF4-FFF2-40B4-BE49-F238E27FC236}">
                <a16:creationId xmlns:a16="http://schemas.microsoft.com/office/drawing/2014/main" id="{A22CDB90-57A2-41A4-B2A4-1CC8DE6D943F}"/>
              </a:ext>
            </a:extLst>
          </p:cNvPr>
          <p:cNvSpPr txBox="1"/>
          <p:nvPr/>
        </p:nvSpPr>
        <p:spPr>
          <a:xfrm>
            <a:off x="4133498" y="4881155"/>
            <a:ext cx="3827434"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50000"/>
                  </a:schemeClr>
                </a:solidFill>
              </a:rPr>
              <a:t>Itération Longue</a:t>
            </a:r>
          </a:p>
          <a:p>
            <a:pPr marL="285750" indent="-285750">
              <a:buFont typeface="Arial" panose="020B0604020202020204" pitchFamily="34" charset="0"/>
              <a:buChar char="•"/>
            </a:pPr>
            <a:r>
              <a:rPr lang="fr-FR" dirty="0">
                <a:solidFill>
                  <a:schemeClr val="accent3">
                    <a:lumMod val="50000"/>
                  </a:schemeClr>
                </a:solidFill>
              </a:rPr>
              <a:t>Peu résilient aux changements</a:t>
            </a:r>
          </a:p>
          <a:p>
            <a:pPr marL="285750" indent="-285750">
              <a:buFont typeface="Arial" panose="020B0604020202020204" pitchFamily="34" charset="0"/>
              <a:buChar char="•"/>
            </a:pPr>
            <a:r>
              <a:rPr lang="fr-FR" dirty="0">
                <a:solidFill>
                  <a:schemeClr val="accent3">
                    <a:lumMod val="50000"/>
                  </a:schemeClr>
                </a:solidFill>
              </a:rPr>
              <a:t>Couteux en temps/RAM/CPU</a:t>
            </a:r>
          </a:p>
          <a:p>
            <a:pPr marL="285750" indent="-285750">
              <a:buFont typeface="Arial" panose="020B0604020202020204" pitchFamily="34" charset="0"/>
              <a:buChar char="•"/>
            </a:pPr>
            <a:r>
              <a:rPr lang="fr-FR" dirty="0">
                <a:solidFill>
                  <a:schemeClr val="accent3">
                    <a:lumMod val="50000"/>
                  </a:schemeClr>
                </a:solidFill>
              </a:rPr>
              <a:t>Couvrira les cas simple (structuré)</a:t>
            </a:r>
          </a:p>
        </p:txBody>
      </p:sp>
      <p:sp>
        <p:nvSpPr>
          <p:cNvPr id="12" name="ZoneTexte 11">
            <a:extLst>
              <a:ext uri="{FF2B5EF4-FFF2-40B4-BE49-F238E27FC236}">
                <a16:creationId xmlns:a16="http://schemas.microsoft.com/office/drawing/2014/main" id="{3DF74EE3-78E1-47C8-950F-725E4793C46A}"/>
              </a:ext>
            </a:extLst>
          </p:cNvPr>
          <p:cNvSpPr txBox="1"/>
          <p:nvPr/>
        </p:nvSpPr>
        <p:spPr>
          <a:xfrm>
            <a:off x="8136464" y="4869239"/>
            <a:ext cx="4055536"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3">
                    <a:lumMod val="25000"/>
                  </a:schemeClr>
                </a:solidFill>
              </a:rPr>
              <a:t>Itération très longue</a:t>
            </a:r>
          </a:p>
          <a:p>
            <a:pPr marL="285750" indent="-285750">
              <a:buFont typeface="Arial" panose="020B0604020202020204" pitchFamily="34" charset="0"/>
              <a:buChar char="•"/>
            </a:pPr>
            <a:r>
              <a:rPr lang="fr-FR" dirty="0">
                <a:solidFill>
                  <a:schemeClr val="accent3">
                    <a:lumMod val="25000"/>
                  </a:schemeClr>
                </a:solidFill>
              </a:rPr>
              <a:t>Peu résilient aux changements</a:t>
            </a:r>
          </a:p>
          <a:p>
            <a:pPr marL="285750" indent="-285750">
              <a:buFont typeface="Arial" panose="020B0604020202020204" pitchFamily="34" charset="0"/>
              <a:buChar char="•"/>
            </a:pPr>
            <a:r>
              <a:rPr lang="fr-FR" dirty="0">
                <a:solidFill>
                  <a:schemeClr val="accent3">
                    <a:lumMod val="25000"/>
                  </a:schemeClr>
                </a:solidFill>
              </a:rPr>
              <a:t>Très couteux en temps/RAM/CPU</a:t>
            </a:r>
          </a:p>
          <a:p>
            <a:pPr marL="285750" indent="-285750">
              <a:buFont typeface="Arial" panose="020B0604020202020204" pitchFamily="34" charset="0"/>
              <a:buChar char="•"/>
            </a:pPr>
            <a:r>
              <a:rPr lang="fr-FR" dirty="0">
                <a:solidFill>
                  <a:schemeClr val="accent3">
                    <a:lumMod val="25000"/>
                  </a:schemeClr>
                </a:solidFill>
              </a:rPr>
              <a:t>Permet de tendre vers une couverture fonctionnelle de 100% des cas</a:t>
            </a:r>
          </a:p>
        </p:txBody>
      </p:sp>
      <p:sp>
        <p:nvSpPr>
          <p:cNvPr id="2" name="Flèche : droite 1">
            <a:extLst>
              <a:ext uri="{FF2B5EF4-FFF2-40B4-BE49-F238E27FC236}">
                <a16:creationId xmlns:a16="http://schemas.microsoft.com/office/drawing/2014/main" id="{19C9FFB9-602C-425A-A145-B026D7806654}"/>
              </a:ext>
            </a:extLst>
          </p:cNvPr>
          <p:cNvSpPr/>
          <p:nvPr/>
        </p:nvSpPr>
        <p:spPr>
          <a:xfrm>
            <a:off x="1703734" y="191526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762C9C83-930F-4B1C-8592-C7A218641E42}"/>
              </a:ext>
            </a:extLst>
          </p:cNvPr>
          <p:cNvSpPr/>
          <p:nvPr/>
        </p:nvSpPr>
        <p:spPr>
          <a:xfrm rot="3902026">
            <a:off x="2566223" y="2553305"/>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88D28-364F-48F0-88D0-DD3A6EA474D1}"/>
              </a:ext>
            </a:extLst>
          </p:cNvPr>
          <p:cNvSpPr/>
          <p:nvPr/>
        </p:nvSpPr>
        <p:spPr>
          <a:xfrm rot="8711714">
            <a:off x="2228913" y="33591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B8B287A2-1E17-47C1-922F-173E5C7B3506}"/>
              </a:ext>
            </a:extLst>
          </p:cNvPr>
          <p:cNvSpPr/>
          <p:nvPr/>
        </p:nvSpPr>
        <p:spPr>
          <a:xfrm rot="13292990">
            <a:off x="1086207" y="327124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5" name="Flèche : droite 14">
            <a:extLst>
              <a:ext uri="{FF2B5EF4-FFF2-40B4-BE49-F238E27FC236}">
                <a16:creationId xmlns:a16="http://schemas.microsoft.com/office/drawing/2014/main" id="{6E30381E-77B0-471D-AF91-041EF62847DA}"/>
              </a:ext>
            </a:extLst>
          </p:cNvPr>
          <p:cNvSpPr/>
          <p:nvPr/>
        </p:nvSpPr>
        <p:spPr>
          <a:xfrm rot="16942636">
            <a:off x="904699" y="240386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EB57161E-FF48-4216-A05B-CF96A1A31811}"/>
              </a:ext>
            </a:extLst>
          </p:cNvPr>
          <p:cNvSpPr/>
          <p:nvPr/>
        </p:nvSpPr>
        <p:spPr>
          <a:xfrm rot="16942636">
            <a:off x="4365946" y="2257117"/>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6B20839-2F61-4DDB-903E-B3687FEC6EBE}"/>
              </a:ext>
            </a:extLst>
          </p:cNvPr>
          <p:cNvSpPr/>
          <p:nvPr/>
        </p:nvSpPr>
        <p:spPr>
          <a:xfrm rot="3902026">
            <a:off x="6624095" y="2449038"/>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Flèche : droite 17">
            <a:extLst>
              <a:ext uri="{FF2B5EF4-FFF2-40B4-BE49-F238E27FC236}">
                <a16:creationId xmlns:a16="http://schemas.microsoft.com/office/drawing/2014/main" id="{4DD64F02-82ED-40B9-A374-DBBAC481DF28}"/>
              </a:ext>
            </a:extLst>
          </p:cNvPr>
          <p:cNvSpPr/>
          <p:nvPr/>
        </p:nvSpPr>
        <p:spPr>
          <a:xfrm>
            <a:off x="5353239" y="154240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Flèche : droite 18">
            <a:extLst>
              <a:ext uri="{FF2B5EF4-FFF2-40B4-BE49-F238E27FC236}">
                <a16:creationId xmlns:a16="http://schemas.microsoft.com/office/drawing/2014/main" id="{B463AA12-346F-4CDD-A073-8A8B144AEE58}"/>
              </a:ext>
            </a:extLst>
          </p:cNvPr>
          <p:cNvSpPr/>
          <p:nvPr/>
        </p:nvSpPr>
        <p:spPr>
          <a:xfrm rot="8711714">
            <a:off x="6394032" y="3487724"/>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54741DF4-AA5F-49AD-8FFC-49DC91CE51F0}"/>
              </a:ext>
            </a:extLst>
          </p:cNvPr>
          <p:cNvSpPr/>
          <p:nvPr/>
        </p:nvSpPr>
        <p:spPr>
          <a:xfrm rot="13292990">
            <a:off x="4754651" y="3657343"/>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B8E5496C-DA0E-43AC-AF6A-31F806C67D34}"/>
              </a:ext>
            </a:extLst>
          </p:cNvPr>
          <p:cNvSpPr/>
          <p:nvPr/>
        </p:nvSpPr>
        <p:spPr>
          <a:xfrm rot="13292990">
            <a:off x="8613585" y="417746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5E886FF4-77B7-425F-84D3-50FAA326E965}"/>
              </a:ext>
            </a:extLst>
          </p:cNvPr>
          <p:cNvSpPr/>
          <p:nvPr/>
        </p:nvSpPr>
        <p:spPr>
          <a:xfrm rot="16942636">
            <a:off x="7802645" y="204553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D58EECD-FC88-4F26-8E91-EACD3E5DAA70}"/>
              </a:ext>
            </a:extLst>
          </p:cNvPr>
          <p:cNvSpPr/>
          <p:nvPr/>
        </p:nvSpPr>
        <p:spPr>
          <a:xfrm>
            <a:off x="9695993" y="727600"/>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97A34825-5135-46A4-BA0B-BE8F63ED9CA0}"/>
              </a:ext>
            </a:extLst>
          </p:cNvPr>
          <p:cNvSpPr/>
          <p:nvPr/>
        </p:nvSpPr>
        <p:spPr>
          <a:xfrm rot="3902026">
            <a:off x="11468585" y="1715191"/>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2DF9FF5A-6866-464C-9D3D-3F5369836FEE}"/>
              </a:ext>
            </a:extLst>
          </p:cNvPr>
          <p:cNvSpPr/>
          <p:nvPr/>
        </p:nvSpPr>
        <p:spPr>
          <a:xfrm rot="8711714">
            <a:off x="11246045" y="3812866"/>
            <a:ext cx="327171" cy="2998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Titre 1">
            <a:extLst>
              <a:ext uri="{FF2B5EF4-FFF2-40B4-BE49-F238E27FC236}">
                <a16:creationId xmlns:a16="http://schemas.microsoft.com/office/drawing/2014/main" id="{2F1C9666-03F3-4405-93B7-B95E887E6D16}"/>
              </a:ext>
            </a:extLst>
          </p:cNvPr>
          <p:cNvSpPr>
            <a:spLocks noGrp="1"/>
          </p:cNvSpPr>
          <p:nvPr>
            <p:ph type="title"/>
          </p:nvPr>
        </p:nvSpPr>
        <p:spPr>
          <a:xfrm>
            <a:off x="838200" y="365125"/>
            <a:ext cx="10515600" cy="1325563"/>
          </a:xfrm>
        </p:spPr>
        <p:txBody>
          <a:bodyPr/>
          <a:lstStyle/>
          <a:p>
            <a:r>
              <a:rPr lang="fr-FR" dirty="0"/>
              <a:t>Type d’algorithme</a:t>
            </a:r>
          </a:p>
        </p:txBody>
      </p:sp>
    </p:spTree>
    <p:extLst>
      <p:ext uri="{BB962C8B-B14F-4D97-AF65-F5344CB8AC3E}">
        <p14:creationId xmlns:p14="http://schemas.microsoft.com/office/powerpoint/2010/main" val="2565020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64">
            <a:extLst>
              <a:ext uri="{FF2B5EF4-FFF2-40B4-BE49-F238E27FC236}">
                <a16:creationId xmlns:a16="http://schemas.microsoft.com/office/drawing/2014/main" id="{7FE5861D-1423-4B7E-9088-211EBE30289C}"/>
              </a:ext>
            </a:extLst>
          </p:cNvPr>
          <p:cNvPicPr>
            <a:picLocks noChangeAspect="1"/>
          </p:cNvPicPr>
          <p:nvPr/>
        </p:nvPicPr>
        <p:blipFill>
          <a:blip r:embed="rId3"/>
          <a:stretch>
            <a:fillRect/>
          </a:stretch>
        </p:blipFill>
        <p:spPr>
          <a:xfrm rot="5400000">
            <a:off x="7913544" y="1133654"/>
            <a:ext cx="832491" cy="1246886"/>
          </a:xfrm>
          <a:prstGeom prst="rect">
            <a:avLst/>
          </a:prstGeom>
        </p:spPr>
      </p:pic>
      <p:pic>
        <p:nvPicPr>
          <p:cNvPr id="64" name="Image 63">
            <a:extLst>
              <a:ext uri="{FF2B5EF4-FFF2-40B4-BE49-F238E27FC236}">
                <a16:creationId xmlns:a16="http://schemas.microsoft.com/office/drawing/2014/main" id="{AB2554D5-36F6-4832-84A9-B48519AA1C1F}"/>
              </a:ext>
            </a:extLst>
          </p:cNvPr>
          <p:cNvPicPr>
            <a:picLocks noChangeAspect="1"/>
          </p:cNvPicPr>
          <p:nvPr/>
        </p:nvPicPr>
        <p:blipFill>
          <a:blip r:embed="rId3"/>
          <a:stretch>
            <a:fillRect/>
          </a:stretch>
        </p:blipFill>
        <p:spPr>
          <a:xfrm rot="5400000">
            <a:off x="6084672" y="1177097"/>
            <a:ext cx="832491" cy="1246886"/>
          </a:xfrm>
          <a:prstGeom prst="rect">
            <a:avLst/>
          </a:prstGeom>
        </p:spPr>
      </p:pic>
      <p:pic>
        <p:nvPicPr>
          <p:cNvPr id="63" name="Image 62">
            <a:extLst>
              <a:ext uri="{FF2B5EF4-FFF2-40B4-BE49-F238E27FC236}">
                <a16:creationId xmlns:a16="http://schemas.microsoft.com/office/drawing/2014/main" id="{F88A02DD-A2B1-4343-9FAE-95FE5B8BD894}"/>
              </a:ext>
            </a:extLst>
          </p:cNvPr>
          <p:cNvPicPr>
            <a:picLocks noChangeAspect="1"/>
          </p:cNvPicPr>
          <p:nvPr/>
        </p:nvPicPr>
        <p:blipFill>
          <a:blip r:embed="rId3"/>
          <a:stretch>
            <a:fillRect/>
          </a:stretch>
        </p:blipFill>
        <p:spPr>
          <a:xfrm rot="3512721">
            <a:off x="4253471" y="1012055"/>
            <a:ext cx="933688" cy="1398456"/>
          </a:xfrm>
          <a:prstGeom prst="rect">
            <a:avLst/>
          </a:prstGeom>
        </p:spPr>
      </p:pic>
      <p:pic>
        <p:nvPicPr>
          <p:cNvPr id="108" name="Picture 2" descr="Carte nationale d'identité - CNI - Evreux">
            <a:extLst>
              <a:ext uri="{FF2B5EF4-FFF2-40B4-BE49-F238E27FC236}">
                <a16:creationId xmlns:a16="http://schemas.microsoft.com/office/drawing/2014/main" id="{4DE1E159-CE66-4744-971B-816D855BF0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5851138" y="4571091"/>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arte nationale d'identité - CNI - Evreux">
            <a:extLst>
              <a:ext uri="{FF2B5EF4-FFF2-40B4-BE49-F238E27FC236}">
                <a16:creationId xmlns:a16="http://schemas.microsoft.com/office/drawing/2014/main" id="{2928F3CE-D858-4835-8A95-72A8C01D15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6200000">
            <a:off x="3689468" y="4385865"/>
            <a:ext cx="1943101" cy="14706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arte nationale d'identité - CNI - Evreux">
            <a:extLst>
              <a:ext uri="{FF2B5EF4-FFF2-40B4-BE49-F238E27FC236}">
                <a16:creationId xmlns:a16="http://schemas.microsoft.com/office/drawing/2014/main" id="{3029ED9D-B5ED-4D24-962D-D241D9AE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250758">
            <a:off x="7394903" y="4579516"/>
            <a:ext cx="1387001" cy="10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AB43DC7-70B0-428C-BA00-0747535379E2}"/>
              </a:ext>
            </a:extLst>
          </p:cNvPr>
          <p:cNvPicPr>
            <a:picLocks noGrp="1" noChangeAspect="1"/>
          </p:cNvPicPr>
          <p:nvPr>
            <p:ph idx="1"/>
          </p:nvPr>
        </p:nvPicPr>
        <p:blipFill>
          <a:blip r:embed="rId5"/>
          <a:stretch>
            <a:fillRect/>
          </a:stretch>
        </p:blipFill>
        <p:spPr>
          <a:xfrm>
            <a:off x="1660951" y="3594583"/>
            <a:ext cx="1991818" cy="280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690BA006-DE1C-42B7-85C0-57D102417DC8}"/>
              </a:ext>
            </a:extLst>
          </p:cNvPr>
          <p:cNvPicPr>
            <a:picLocks noChangeAspect="1"/>
          </p:cNvPicPr>
          <p:nvPr/>
        </p:nvPicPr>
        <p:blipFill>
          <a:blip r:embed="rId6"/>
          <a:stretch>
            <a:fillRect/>
          </a:stretch>
        </p:blipFill>
        <p:spPr>
          <a:xfrm>
            <a:off x="9627418" y="4173218"/>
            <a:ext cx="657225" cy="152400"/>
          </a:xfrm>
          <a:prstGeom prst="rect">
            <a:avLst/>
          </a:prstGeom>
        </p:spPr>
      </p:pic>
      <p:pic>
        <p:nvPicPr>
          <p:cNvPr id="12" name="Picture 12">
            <a:extLst>
              <a:ext uri="{FF2B5EF4-FFF2-40B4-BE49-F238E27FC236}">
                <a16:creationId xmlns:a16="http://schemas.microsoft.com/office/drawing/2014/main" id="{DD92FC87-14B0-4A72-90A2-BBBACE35B5F4}"/>
              </a:ext>
            </a:extLst>
          </p:cNvPr>
          <p:cNvPicPr>
            <a:picLocks noChangeAspect="1"/>
          </p:cNvPicPr>
          <p:nvPr/>
        </p:nvPicPr>
        <p:blipFill>
          <a:blip r:embed="rId7"/>
          <a:stretch>
            <a:fillRect/>
          </a:stretch>
        </p:blipFill>
        <p:spPr>
          <a:xfrm>
            <a:off x="9239824" y="3869710"/>
            <a:ext cx="1257300" cy="219075"/>
          </a:xfrm>
          <a:prstGeom prst="rect">
            <a:avLst/>
          </a:prstGeom>
        </p:spPr>
      </p:pic>
      <p:pic>
        <p:nvPicPr>
          <p:cNvPr id="13" name="Picture 13">
            <a:extLst>
              <a:ext uri="{FF2B5EF4-FFF2-40B4-BE49-F238E27FC236}">
                <a16:creationId xmlns:a16="http://schemas.microsoft.com/office/drawing/2014/main" id="{7CFF2178-E857-4C9F-A21A-459F36900606}"/>
              </a:ext>
            </a:extLst>
          </p:cNvPr>
          <p:cNvPicPr>
            <a:picLocks noChangeAspect="1"/>
          </p:cNvPicPr>
          <p:nvPr/>
        </p:nvPicPr>
        <p:blipFill>
          <a:blip r:embed="rId8"/>
          <a:stretch>
            <a:fillRect/>
          </a:stretch>
        </p:blipFill>
        <p:spPr>
          <a:xfrm>
            <a:off x="9607998" y="4463695"/>
            <a:ext cx="733425" cy="133350"/>
          </a:xfrm>
          <a:prstGeom prst="rect">
            <a:avLst/>
          </a:prstGeom>
        </p:spPr>
      </p:pic>
      <p:pic>
        <p:nvPicPr>
          <p:cNvPr id="14" name="Picture 14">
            <a:extLst>
              <a:ext uri="{FF2B5EF4-FFF2-40B4-BE49-F238E27FC236}">
                <a16:creationId xmlns:a16="http://schemas.microsoft.com/office/drawing/2014/main" id="{9FA4FA91-E05B-423B-9BC1-AC48BE9E2F0D}"/>
              </a:ext>
            </a:extLst>
          </p:cNvPr>
          <p:cNvPicPr>
            <a:picLocks noChangeAspect="1"/>
          </p:cNvPicPr>
          <p:nvPr/>
        </p:nvPicPr>
        <p:blipFill>
          <a:blip r:embed="rId9"/>
          <a:stretch>
            <a:fillRect/>
          </a:stretch>
        </p:blipFill>
        <p:spPr>
          <a:xfrm>
            <a:off x="9319052" y="5023457"/>
            <a:ext cx="1133475" cy="171450"/>
          </a:xfrm>
          <a:prstGeom prst="rect">
            <a:avLst/>
          </a:prstGeom>
        </p:spPr>
      </p:pic>
      <p:pic>
        <p:nvPicPr>
          <p:cNvPr id="15" name="Picture 15">
            <a:extLst>
              <a:ext uri="{FF2B5EF4-FFF2-40B4-BE49-F238E27FC236}">
                <a16:creationId xmlns:a16="http://schemas.microsoft.com/office/drawing/2014/main" id="{F1DDBC97-68FB-4F28-8281-C41D2FAD144B}"/>
              </a:ext>
            </a:extLst>
          </p:cNvPr>
          <p:cNvPicPr>
            <a:picLocks noChangeAspect="1"/>
          </p:cNvPicPr>
          <p:nvPr/>
        </p:nvPicPr>
        <p:blipFill>
          <a:blip r:embed="rId8"/>
          <a:stretch>
            <a:fillRect/>
          </a:stretch>
        </p:blipFill>
        <p:spPr>
          <a:xfrm>
            <a:off x="9675466" y="5582002"/>
            <a:ext cx="733425" cy="133350"/>
          </a:xfrm>
          <a:prstGeom prst="rect">
            <a:avLst/>
          </a:prstGeom>
        </p:spPr>
      </p:pic>
      <p:pic>
        <p:nvPicPr>
          <p:cNvPr id="16" name="Picture 16">
            <a:extLst>
              <a:ext uri="{FF2B5EF4-FFF2-40B4-BE49-F238E27FC236}">
                <a16:creationId xmlns:a16="http://schemas.microsoft.com/office/drawing/2014/main" id="{23B4C267-D41C-41D4-A5B3-CF3A24223DD0}"/>
              </a:ext>
            </a:extLst>
          </p:cNvPr>
          <p:cNvPicPr>
            <a:picLocks noChangeAspect="1"/>
          </p:cNvPicPr>
          <p:nvPr/>
        </p:nvPicPr>
        <p:blipFill>
          <a:blip r:embed="rId10"/>
          <a:stretch>
            <a:fillRect/>
          </a:stretch>
        </p:blipFill>
        <p:spPr>
          <a:xfrm>
            <a:off x="9009912" y="4694259"/>
            <a:ext cx="1470212" cy="139400"/>
          </a:xfrm>
          <a:prstGeom prst="rect">
            <a:avLst/>
          </a:prstGeom>
        </p:spPr>
      </p:pic>
      <p:pic>
        <p:nvPicPr>
          <p:cNvPr id="17" name="Picture 17">
            <a:extLst>
              <a:ext uri="{FF2B5EF4-FFF2-40B4-BE49-F238E27FC236}">
                <a16:creationId xmlns:a16="http://schemas.microsoft.com/office/drawing/2014/main" id="{582AB288-481E-4E31-854E-3AC0FFC7EE05}"/>
              </a:ext>
            </a:extLst>
          </p:cNvPr>
          <p:cNvPicPr>
            <a:picLocks noChangeAspect="1"/>
          </p:cNvPicPr>
          <p:nvPr/>
        </p:nvPicPr>
        <p:blipFill>
          <a:blip r:embed="rId11"/>
          <a:stretch>
            <a:fillRect/>
          </a:stretch>
        </p:blipFill>
        <p:spPr>
          <a:xfrm>
            <a:off x="9484502" y="5773855"/>
            <a:ext cx="771525" cy="171450"/>
          </a:xfrm>
          <a:prstGeom prst="rect">
            <a:avLst/>
          </a:prstGeom>
        </p:spPr>
      </p:pic>
      <p:pic>
        <p:nvPicPr>
          <p:cNvPr id="18" name="Picture 18">
            <a:extLst>
              <a:ext uri="{FF2B5EF4-FFF2-40B4-BE49-F238E27FC236}">
                <a16:creationId xmlns:a16="http://schemas.microsoft.com/office/drawing/2014/main" id="{F35D1665-6E32-48B1-A3DC-FD4734F4FE87}"/>
              </a:ext>
            </a:extLst>
          </p:cNvPr>
          <p:cNvPicPr>
            <a:picLocks noChangeAspect="1"/>
          </p:cNvPicPr>
          <p:nvPr/>
        </p:nvPicPr>
        <p:blipFill>
          <a:blip r:embed="rId12"/>
          <a:stretch>
            <a:fillRect/>
          </a:stretch>
        </p:blipFill>
        <p:spPr>
          <a:xfrm>
            <a:off x="9580626" y="5346740"/>
            <a:ext cx="561975" cy="142875"/>
          </a:xfrm>
          <a:prstGeom prst="rect">
            <a:avLst/>
          </a:prstGeom>
        </p:spPr>
      </p:pic>
      <p:pic>
        <p:nvPicPr>
          <p:cNvPr id="19" name="Picture 19">
            <a:extLst>
              <a:ext uri="{FF2B5EF4-FFF2-40B4-BE49-F238E27FC236}">
                <a16:creationId xmlns:a16="http://schemas.microsoft.com/office/drawing/2014/main" id="{BD982142-5825-419C-9187-81199C978EE9}"/>
              </a:ext>
            </a:extLst>
          </p:cNvPr>
          <p:cNvPicPr>
            <a:picLocks noChangeAspect="1"/>
          </p:cNvPicPr>
          <p:nvPr/>
        </p:nvPicPr>
        <p:blipFill>
          <a:blip r:embed="rId13"/>
          <a:stretch>
            <a:fillRect/>
          </a:stretch>
        </p:blipFill>
        <p:spPr>
          <a:xfrm>
            <a:off x="9399570" y="6106698"/>
            <a:ext cx="733425" cy="133350"/>
          </a:xfrm>
          <a:prstGeom prst="rect">
            <a:avLst/>
          </a:prstGeom>
        </p:spPr>
      </p:pic>
      <p:sp>
        <p:nvSpPr>
          <p:cNvPr id="22" name="TextBox 21">
            <a:extLst>
              <a:ext uri="{FF2B5EF4-FFF2-40B4-BE49-F238E27FC236}">
                <a16:creationId xmlns:a16="http://schemas.microsoft.com/office/drawing/2014/main" id="{D96E1BA4-B779-4AC2-93CD-1B21B8B225E2}"/>
              </a:ext>
            </a:extLst>
          </p:cNvPr>
          <p:cNvSpPr txBox="1"/>
          <p:nvPr/>
        </p:nvSpPr>
        <p:spPr>
          <a:xfrm>
            <a:off x="2596403" y="1349188"/>
            <a:ext cx="1285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Page</a:t>
            </a:r>
          </a:p>
        </p:txBody>
      </p:sp>
      <p:sp>
        <p:nvSpPr>
          <p:cNvPr id="30" name="Arrow: Right 29">
            <a:extLst>
              <a:ext uri="{FF2B5EF4-FFF2-40B4-BE49-F238E27FC236}">
                <a16:creationId xmlns:a16="http://schemas.microsoft.com/office/drawing/2014/main" id="{AD32CA55-0C1A-4E5F-9DE3-D0EFD361ED0E}"/>
              </a:ext>
            </a:extLst>
          </p:cNvPr>
          <p:cNvSpPr/>
          <p:nvPr/>
        </p:nvSpPr>
        <p:spPr>
          <a:xfrm>
            <a:off x="3538190" y="4858040"/>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B59467D-2888-4F40-8EBD-E6F627A6D188}"/>
              </a:ext>
            </a:extLst>
          </p:cNvPr>
          <p:cNvPicPr>
            <a:picLocks noChangeAspect="1"/>
          </p:cNvPicPr>
          <p:nvPr/>
        </p:nvPicPr>
        <p:blipFill>
          <a:blip r:embed="rId14"/>
          <a:stretch>
            <a:fillRect/>
          </a:stretch>
        </p:blipFill>
        <p:spPr>
          <a:xfrm>
            <a:off x="1667436" y="395373"/>
            <a:ext cx="1990165" cy="2830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9">
            <a:extLst>
              <a:ext uri="{FF2B5EF4-FFF2-40B4-BE49-F238E27FC236}">
                <a16:creationId xmlns:a16="http://schemas.microsoft.com/office/drawing/2014/main" id="{3B7F4F27-32F8-431F-A2DA-BBED9E845997}"/>
              </a:ext>
            </a:extLst>
          </p:cNvPr>
          <p:cNvPicPr>
            <a:picLocks noChangeAspect="1"/>
          </p:cNvPicPr>
          <p:nvPr/>
        </p:nvPicPr>
        <p:blipFill>
          <a:blip r:embed="rId15"/>
          <a:stretch>
            <a:fillRect/>
          </a:stretch>
        </p:blipFill>
        <p:spPr>
          <a:xfrm>
            <a:off x="-1" y="2595281"/>
            <a:ext cx="1550895" cy="1577789"/>
          </a:xfrm>
          <a:prstGeom prst="rect">
            <a:avLst/>
          </a:prstGeom>
        </p:spPr>
      </p:pic>
      <p:sp>
        <p:nvSpPr>
          <p:cNvPr id="28" name="Arrow: Right 27">
            <a:extLst>
              <a:ext uri="{FF2B5EF4-FFF2-40B4-BE49-F238E27FC236}">
                <a16:creationId xmlns:a16="http://schemas.microsoft.com/office/drawing/2014/main" id="{AB8EB02C-5162-41C2-B59A-F978CEA9B4D7}"/>
              </a:ext>
            </a:extLst>
          </p:cNvPr>
          <p:cNvSpPr/>
          <p:nvPr/>
        </p:nvSpPr>
        <p:spPr>
          <a:xfrm rot="-2520000">
            <a:off x="1409072" y="2563076"/>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78367CC-6610-4715-A0AD-0B693C3F79DD}"/>
              </a:ext>
            </a:extLst>
          </p:cNvPr>
          <p:cNvSpPr/>
          <p:nvPr/>
        </p:nvSpPr>
        <p:spPr>
          <a:xfrm rot="2400000">
            <a:off x="1368730" y="3549193"/>
            <a:ext cx="590550" cy="485775"/>
          </a:xfrm>
          <a:prstGeom prst="rightArrow">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B10E86D-B938-41E0-9E7E-449296B6A70C}"/>
              </a:ext>
            </a:extLst>
          </p:cNvPr>
          <p:cNvSpPr txBox="1"/>
          <p:nvPr/>
        </p:nvSpPr>
        <p:spPr>
          <a:xfrm rot="-2580000">
            <a:off x="1350308" y="2613212"/>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sp>
        <p:nvSpPr>
          <p:cNvPr id="31" name="Arrow: Right 30">
            <a:extLst>
              <a:ext uri="{FF2B5EF4-FFF2-40B4-BE49-F238E27FC236}">
                <a16:creationId xmlns:a16="http://schemas.microsoft.com/office/drawing/2014/main" id="{91E47E77-3002-4339-AA9A-29438925A970}"/>
              </a:ext>
            </a:extLst>
          </p:cNvPr>
          <p:cNvSpPr/>
          <p:nvPr/>
        </p:nvSpPr>
        <p:spPr>
          <a:xfrm>
            <a:off x="3482160" y="1523169"/>
            <a:ext cx="590550" cy="485775"/>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9A403B89-ACE4-4A98-957D-8FE8674F6756}"/>
              </a:ext>
            </a:extLst>
          </p:cNvPr>
          <p:cNvSpPr/>
          <p:nvPr/>
        </p:nvSpPr>
        <p:spPr>
          <a:xfrm>
            <a:off x="7098696"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41929FE0-16E2-431E-956F-915539F08956}"/>
              </a:ext>
            </a:extLst>
          </p:cNvPr>
          <p:cNvSpPr/>
          <p:nvPr/>
        </p:nvSpPr>
        <p:spPr>
          <a:xfrm>
            <a:off x="5113735" y="4858040"/>
            <a:ext cx="830983" cy="45888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E63DA772-256B-4783-AFB8-CFE4ACBAC73E}"/>
              </a:ext>
            </a:extLst>
          </p:cNvPr>
          <p:cNvSpPr/>
          <p:nvPr/>
        </p:nvSpPr>
        <p:spPr>
          <a:xfrm>
            <a:off x="5140630" y="1505240"/>
            <a:ext cx="830983" cy="503704"/>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12018DA-D091-4CA4-BABF-69DFB0B65C21}"/>
              </a:ext>
            </a:extLst>
          </p:cNvPr>
          <p:cNvSpPr txBox="1"/>
          <p:nvPr/>
        </p:nvSpPr>
        <p:spPr>
          <a:xfrm>
            <a:off x="3510802" y="497989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Zoning </a:t>
            </a:r>
          </a:p>
        </p:txBody>
      </p:sp>
      <p:sp>
        <p:nvSpPr>
          <p:cNvPr id="21" name="TextBox 20">
            <a:extLst>
              <a:ext uri="{FF2B5EF4-FFF2-40B4-BE49-F238E27FC236}">
                <a16:creationId xmlns:a16="http://schemas.microsoft.com/office/drawing/2014/main" id="{F7A06601-74EE-41DC-9D38-1159B314C50C}"/>
              </a:ext>
            </a:extLst>
          </p:cNvPr>
          <p:cNvSpPr txBox="1"/>
          <p:nvPr/>
        </p:nvSpPr>
        <p:spPr>
          <a:xfrm>
            <a:off x="3448049" y="1645024"/>
            <a:ext cx="149542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Zoning </a:t>
            </a:r>
          </a:p>
        </p:txBody>
      </p:sp>
      <p:sp>
        <p:nvSpPr>
          <p:cNvPr id="43" name="TextBox 42">
            <a:extLst>
              <a:ext uri="{FF2B5EF4-FFF2-40B4-BE49-F238E27FC236}">
                <a16:creationId xmlns:a16="http://schemas.microsoft.com/office/drawing/2014/main" id="{3045D61F-BDBF-440B-BED7-36507668E867}"/>
              </a:ext>
            </a:extLst>
          </p:cNvPr>
          <p:cNvSpPr txBox="1"/>
          <p:nvPr/>
        </p:nvSpPr>
        <p:spPr>
          <a:xfrm>
            <a:off x="5058896" y="4961964"/>
            <a:ext cx="1102659" cy="2551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41" name="Arrow: Right 40">
            <a:extLst>
              <a:ext uri="{FF2B5EF4-FFF2-40B4-BE49-F238E27FC236}">
                <a16:creationId xmlns:a16="http://schemas.microsoft.com/office/drawing/2014/main" id="{25AE7360-02AD-4AA1-A1AF-B2B408DAD9D9}"/>
              </a:ext>
            </a:extLst>
          </p:cNvPr>
          <p:cNvSpPr/>
          <p:nvPr/>
        </p:nvSpPr>
        <p:spPr>
          <a:xfrm>
            <a:off x="7027700" y="4862218"/>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03AFA7A-8724-4E27-9F6B-C800D689F662}"/>
              </a:ext>
            </a:extLst>
          </p:cNvPr>
          <p:cNvSpPr/>
          <p:nvPr/>
        </p:nvSpPr>
        <p:spPr>
          <a:xfrm>
            <a:off x="8587558" y="4835324"/>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BE86791-606D-4E90-9889-D0ACB27CCE10}"/>
              </a:ext>
            </a:extLst>
          </p:cNvPr>
          <p:cNvSpPr/>
          <p:nvPr/>
        </p:nvSpPr>
        <p:spPr>
          <a:xfrm>
            <a:off x="7758952" y="47061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A73D572-370E-4AB6-A106-6A2E6B5D5CE6}"/>
              </a:ext>
            </a:extLst>
          </p:cNvPr>
          <p:cNvSpPr/>
          <p:nvPr/>
        </p:nvSpPr>
        <p:spPr>
          <a:xfrm>
            <a:off x="7758952" y="4858567"/>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782A284-4064-460E-9FC6-11A3CF1E008A}"/>
              </a:ext>
            </a:extLst>
          </p:cNvPr>
          <p:cNvSpPr/>
          <p:nvPr/>
        </p:nvSpPr>
        <p:spPr>
          <a:xfrm>
            <a:off x="7758951" y="50109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47DE73E-D19A-4144-9A52-6FCD9A9FB26F}"/>
              </a:ext>
            </a:extLst>
          </p:cNvPr>
          <p:cNvSpPr/>
          <p:nvPr/>
        </p:nvSpPr>
        <p:spPr>
          <a:xfrm>
            <a:off x="7758951" y="5163366"/>
            <a:ext cx="502023" cy="152400"/>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68013-0577-4B21-B6FD-4E1F1B6BB926}"/>
              </a:ext>
            </a:extLst>
          </p:cNvPr>
          <p:cNvSpPr/>
          <p:nvPr/>
        </p:nvSpPr>
        <p:spPr>
          <a:xfrm>
            <a:off x="7463116" y="5342661"/>
            <a:ext cx="1308846" cy="17032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169252-75F3-4951-AA8D-6A6402B8D826}"/>
              </a:ext>
            </a:extLst>
          </p:cNvPr>
          <p:cNvSpPr txBox="1"/>
          <p:nvPr/>
        </p:nvSpPr>
        <p:spPr>
          <a:xfrm>
            <a:off x="7081954" y="1636041"/>
            <a:ext cx="11379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53" name="TextBox 52">
            <a:extLst>
              <a:ext uri="{FF2B5EF4-FFF2-40B4-BE49-F238E27FC236}">
                <a16:creationId xmlns:a16="http://schemas.microsoft.com/office/drawing/2014/main" id="{BD6A6E49-DFF6-4939-B344-0F5799A8931F}"/>
              </a:ext>
            </a:extLst>
          </p:cNvPr>
          <p:cNvSpPr txBox="1"/>
          <p:nvPr/>
        </p:nvSpPr>
        <p:spPr>
          <a:xfrm>
            <a:off x="7019922" y="4975109"/>
            <a:ext cx="8959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Zoning</a:t>
            </a:r>
          </a:p>
        </p:txBody>
      </p:sp>
      <p:sp>
        <p:nvSpPr>
          <p:cNvPr id="25" name="TextBox 24">
            <a:extLst>
              <a:ext uri="{FF2B5EF4-FFF2-40B4-BE49-F238E27FC236}">
                <a16:creationId xmlns:a16="http://schemas.microsoft.com/office/drawing/2014/main" id="{053E40F4-3AC6-4E3F-A8B8-63261B008409}"/>
              </a:ext>
            </a:extLst>
          </p:cNvPr>
          <p:cNvSpPr txBox="1"/>
          <p:nvPr/>
        </p:nvSpPr>
        <p:spPr>
          <a:xfrm>
            <a:off x="8631331" y="4958859"/>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sp>
        <p:nvSpPr>
          <p:cNvPr id="23" name="TextBox 22">
            <a:extLst>
              <a:ext uri="{FF2B5EF4-FFF2-40B4-BE49-F238E27FC236}">
                <a16:creationId xmlns:a16="http://schemas.microsoft.com/office/drawing/2014/main" id="{A4FE806C-6168-4724-B979-45E8B03B5933}"/>
              </a:ext>
            </a:extLst>
          </p:cNvPr>
          <p:cNvSpPr txBox="1"/>
          <p:nvPr/>
        </p:nvSpPr>
        <p:spPr>
          <a:xfrm>
            <a:off x="5094755" y="1645024"/>
            <a:ext cx="12550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Homography</a:t>
            </a:r>
          </a:p>
        </p:txBody>
      </p:sp>
      <p:sp>
        <p:nvSpPr>
          <p:cNvPr id="81" name="TextBox 80">
            <a:extLst>
              <a:ext uri="{FF2B5EF4-FFF2-40B4-BE49-F238E27FC236}">
                <a16:creationId xmlns:a16="http://schemas.microsoft.com/office/drawing/2014/main" id="{79616E8F-CC8F-4AF9-A050-C1B4B08ECA31}"/>
              </a:ext>
            </a:extLst>
          </p:cNvPr>
          <p:cNvSpPr txBox="1"/>
          <p:nvPr/>
        </p:nvSpPr>
        <p:spPr>
          <a:xfrm rot="2280000">
            <a:off x="1332378" y="3760693"/>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Split</a:t>
            </a:r>
          </a:p>
        </p:txBody>
      </p:sp>
      <p:pic>
        <p:nvPicPr>
          <p:cNvPr id="86" name="Picture 2" descr="MuPDF Reviews">
            <a:extLst>
              <a:ext uri="{FF2B5EF4-FFF2-40B4-BE49-F238E27FC236}">
                <a16:creationId xmlns:a16="http://schemas.microsoft.com/office/drawing/2014/main" id="{171DDC90-B01F-46C2-B35B-694857803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943" y="4164845"/>
            <a:ext cx="409403" cy="54132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1">
            <a:extLst>
              <a:ext uri="{FF2B5EF4-FFF2-40B4-BE49-F238E27FC236}">
                <a16:creationId xmlns:a16="http://schemas.microsoft.com/office/drawing/2014/main" id="{C0C78904-71E7-4C20-B105-9D6058A345A7}"/>
              </a:ext>
            </a:extLst>
          </p:cNvPr>
          <p:cNvPicPr>
            <a:picLocks noChangeAspect="1"/>
          </p:cNvPicPr>
          <p:nvPr/>
        </p:nvPicPr>
        <p:blipFill>
          <a:blip r:embed="rId6"/>
          <a:stretch>
            <a:fillRect/>
          </a:stretch>
        </p:blipFill>
        <p:spPr>
          <a:xfrm>
            <a:off x="10138427" y="1454328"/>
            <a:ext cx="657225" cy="152400"/>
          </a:xfrm>
          <a:prstGeom prst="rect">
            <a:avLst/>
          </a:prstGeom>
        </p:spPr>
      </p:pic>
      <p:pic>
        <p:nvPicPr>
          <p:cNvPr id="88" name="Picture 12">
            <a:extLst>
              <a:ext uri="{FF2B5EF4-FFF2-40B4-BE49-F238E27FC236}">
                <a16:creationId xmlns:a16="http://schemas.microsoft.com/office/drawing/2014/main" id="{BC9DFBD7-E6F7-453E-BE77-6000E03D65AD}"/>
              </a:ext>
            </a:extLst>
          </p:cNvPr>
          <p:cNvPicPr>
            <a:picLocks noChangeAspect="1"/>
          </p:cNvPicPr>
          <p:nvPr/>
        </p:nvPicPr>
        <p:blipFill>
          <a:blip r:embed="rId7"/>
          <a:stretch>
            <a:fillRect/>
          </a:stretch>
        </p:blipFill>
        <p:spPr>
          <a:xfrm>
            <a:off x="9750833" y="1150820"/>
            <a:ext cx="1257300" cy="219075"/>
          </a:xfrm>
          <a:prstGeom prst="rect">
            <a:avLst/>
          </a:prstGeom>
        </p:spPr>
      </p:pic>
      <p:pic>
        <p:nvPicPr>
          <p:cNvPr id="89" name="Picture 13">
            <a:extLst>
              <a:ext uri="{FF2B5EF4-FFF2-40B4-BE49-F238E27FC236}">
                <a16:creationId xmlns:a16="http://schemas.microsoft.com/office/drawing/2014/main" id="{D40512FC-2C72-4373-B9B9-66D1E3AD21F4}"/>
              </a:ext>
            </a:extLst>
          </p:cNvPr>
          <p:cNvPicPr>
            <a:picLocks noChangeAspect="1"/>
          </p:cNvPicPr>
          <p:nvPr/>
        </p:nvPicPr>
        <p:blipFill>
          <a:blip r:embed="rId8"/>
          <a:stretch>
            <a:fillRect/>
          </a:stretch>
        </p:blipFill>
        <p:spPr>
          <a:xfrm>
            <a:off x="10119007" y="1744805"/>
            <a:ext cx="733425" cy="133350"/>
          </a:xfrm>
          <a:prstGeom prst="rect">
            <a:avLst/>
          </a:prstGeom>
        </p:spPr>
      </p:pic>
      <p:pic>
        <p:nvPicPr>
          <p:cNvPr id="95" name="Picture 16">
            <a:extLst>
              <a:ext uri="{FF2B5EF4-FFF2-40B4-BE49-F238E27FC236}">
                <a16:creationId xmlns:a16="http://schemas.microsoft.com/office/drawing/2014/main" id="{81802FF9-DFFA-4E93-B703-0381A0490B4D}"/>
              </a:ext>
            </a:extLst>
          </p:cNvPr>
          <p:cNvPicPr>
            <a:picLocks noChangeAspect="1"/>
          </p:cNvPicPr>
          <p:nvPr/>
        </p:nvPicPr>
        <p:blipFill>
          <a:blip r:embed="rId10"/>
          <a:stretch>
            <a:fillRect/>
          </a:stretch>
        </p:blipFill>
        <p:spPr>
          <a:xfrm>
            <a:off x="9520921" y="1975369"/>
            <a:ext cx="1470212" cy="139400"/>
          </a:xfrm>
          <a:prstGeom prst="rect">
            <a:avLst/>
          </a:prstGeom>
        </p:spPr>
      </p:pic>
      <p:sp>
        <p:nvSpPr>
          <p:cNvPr id="100" name="Arrow: Right 45">
            <a:extLst>
              <a:ext uri="{FF2B5EF4-FFF2-40B4-BE49-F238E27FC236}">
                <a16:creationId xmlns:a16="http://schemas.microsoft.com/office/drawing/2014/main" id="{E2DBDFAA-3158-4F88-BD09-BA9911271725}"/>
              </a:ext>
            </a:extLst>
          </p:cNvPr>
          <p:cNvSpPr/>
          <p:nvPr/>
        </p:nvSpPr>
        <p:spPr>
          <a:xfrm>
            <a:off x="8856742" y="1523151"/>
            <a:ext cx="590550" cy="48577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FAB8F85-03AA-4986-9495-94EC034484D8}"/>
              </a:ext>
            </a:extLst>
          </p:cNvPr>
          <p:cNvSpPr/>
          <p:nvPr/>
        </p:nvSpPr>
        <p:spPr>
          <a:xfrm>
            <a:off x="7758952" y="1546394"/>
            <a:ext cx="771208"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0F10E95-6DF3-4069-A124-3FBD7E79329F}"/>
              </a:ext>
            </a:extLst>
          </p:cNvPr>
          <p:cNvSpPr/>
          <p:nvPr/>
        </p:nvSpPr>
        <p:spPr>
          <a:xfrm>
            <a:off x="7758951" y="1698793"/>
            <a:ext cx="771207" cy="135054"/>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D9E9B8-376E-456C-A7F7-668B516FD23E}"/>
              </a:ext>
            </a:extLst>
          </p:cNvPr>
          <p:cNvSpPr/>
          <p:nvPr/>
        </p:nvSpPr>
        <p:spPr>
          <a:xfrm>
            <a:off x="7758951" y="1851193"/>
            <a:ext cx="771207" cy="143959"/>
          </a:xfrm>
          <a:prstGeom prst="rect">
            <a:avLst/>
          </a:prstGeom>
          <a:noFill/>
          <a:ln w="28575">
            <a:solidFill>
              <a:srgbClr val="FF5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24">
            <a:extLst>
              <a:ext uri="{FF2B5EF4-FFF2-40B4-BE49-F238E27FC236}">
                <a16:creationId xmlns:a16="http://schemas.microsoft.com/office/drawing/2014/main" id="{46729E77-2B40-4544-9484-20F388D41180}"/>
              </a:ext>
            </a:extLst>
          </p:cNvPr>
          <p:cNvSpPr txBox="1"/>
          <p:nvPr/>
        </p:nvSpPr>
        <p:spPr>
          <a:xfrm>
            <a:off x="8900515" y="1646686"/>
            <a:ext cx="84996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OCR</a:t>
            </a:r>
          </a:p>
        </p:txBody>
      </p:sp>
      <p:pic>
        <p:nvPicPr>
          <p:cNvPr id="1026" name="Picture 2" descr="Carte nationale d'identité - CNI - Evreux">
            <a:extLst>
              <a:ext uri="{FF2B5EF4-FFF2-40B4-BE49-F238E27FC236}">
                <a16:creationId xmlns:a16="http://schemas.microsoft.com/office/drawing/2014/main" id="{2FDB128F-5BDB-4184-84A5-6FD8EB989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55" r="12223"/>
          <a:stretch/>
        </p:blipFill>
        <p:spPr bwMode="auto">
          <a:xfrm rot="18493373">
            <a:off x="1971834" y="4025327"/>
            <a:ext cx="1510809" cy="11434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423426-8688-4661-9575-39BCADB522A3}"/>
              </a:ext>
            </a:extLst>
          </p:cNvPr>
          <p:cNvPicPr>
            <a:picLocks noChangeAspect="1"/>
          </p:cNvPicPr>
          <p:nvPr/>
        </p:nvPicPr>
        <p:blipFill>
          <a:blip r:embed="rId3"/>
          <a:stretch>
            <a:fillRect/>
          </a:stretch>
        </p:blipFill>
        <p:spPr>
          <a:xfrm rot="3539609">
            <a:off x="2300480" y="1182654"/>
            <a:ext cx="820355" cy="1228709"/>
          </a:xfrm>
          <a:prstGeom prst="rect">
            <a:avLst/>
          </a:prstGeom>
        </p:spPr>
      </p:pic>
      <p:sp>
        <p:nvSpPr>
          <p:cNvPr id="57" name="ZoneTexte 56">
            <a:extLst>
              <a:ext uri="{FF2B5EF4-FFF2-40B4-BE49-F238E27FC236}">
                <a16:creationId xmlns:a16="http://schemas.microsoft.com/office/drawing/2014/main" id="{C4A4711C-39DB-4140-BB2C-D278CC4C42AA}"/>
              </a:ext>
            </a:extLst>
          </p:cNvPr>
          <p:cNvSpPr txBox="1"/>
          <p:nvPr/>
        </p:nvSpPr>
        <p:spPr>
          <a:xfrm>
            <a:off x="7113078" y="906434"/>
            <a:ext cx="1001830" cy="369332"/>
          </a:xfrm>
          <a:prstGeom prst="rect">
            <a:avLst/>
          </a:prstGeom>
          <a:noFill/>
        </p:spPr>
        <p:txBody>
          <a:bodyPr wrap="square" rtlCol="0">
            <a:spAutoFit/>
          </a:bodyPr>
          <a:lstStyle/>
          <a:p>
            <a:r>
              <a:rPr lang="fr-FR" dirty="0"/>
              <a:t>78%</a:t>
            </a:r>
          </a:p>
        </p:txBody>
      </p:sp>
      <p:sp>
        <p:nvSpPr>
          <p:cNvPr id="58" name="ZoneTexte 57">
            <a:extLst>
              <a:ext uri="{FF2B5EF4-FFF2-40B4-BE49-F238E27FC236}">
                <a16:creationId xmlns:a16="http://schemas.microsoft.com/office/drawing/2014/main" id="{8986A8CD-7D24-49E2-84AD-AB9E663C5353}"/>
              </a:ext>
            </a:extLst>
          </p:cNvPr>
          <p:cNvSpPr txBox="1"/>
          <p:nvPr/>
        </p:nvSpPr>
        <p:spPr>
          <a:xfrm>
            <a:off x="7117335" y="2243680"/>
            <a:ext cx="798498" cy="369332"/>
          </a:xfrm>
          <a:prstGeom prst="rect">
            <a:avLst/>
          </a:prstGeom>
          <a:noFill/>
        </p:spPr>
        <p:txBody>
          <a:bodyPr wrap="square" rtlCol="0">
            <a:spAutoFit/>
          </a:bodyPr>
          <a:lstStyle/>
          <a:p>
            <a:r>
              <a:rPr lang="fr-FR" dirty="0"/>
              <a:t>85%</a:t>
            </a:r>
          </a:p>
        </p:txBody>
      </p:sp>
    </p:spTree>
    <p:extLst>
      <p:ext uri="{BB962C8B-B14F-4D97-AF65-F5344CB8AC3E}">
        <p14:creationId xmlns:p14="http://schemas.microsoft.com/office/powerpoint/2010/main" val="1939314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4F22BB-0C96-4B7E-87A8-8D7B2A99C2CE}"/>
              </a:ext>
            </a:extLst>
          </p:cNvPr>
          <p:cNvSpPr>
            <a:spLocks noGrp="1"/>
          </p:cNvSpPr>
          <p:nvPr>
            <p:ph type="title"/>
          </p:nvPr>
        </p:nvSpPr>
        <p:spPr>
          <a:xfrm>
            <a:off x="564459" y="147695"/>
            <a:ext cx="10515600" cy="1325563"/>
          </a:xfrm>
        </p:spPr>
        <p:txBody>
          <a:bodyPr/>
          <a:lstStyle/>
          <a:p>
            <a:r>
              <a:rPr lang="fr-FR" dirty="0" err="1"/>
              <a:t>Experimentation</a:t>
            </a:r>
            <a:r>
              <a:rPr lang="fr-FR" dirty="0"/>
              <a:t> phase</a:t>
            </a:r>
          </a:p>
        </p:txBody>
      </p:sp>
      <p:sp>
        <p:nvSpPr>
          <p:cNvPr id="4" name="Ellipse 3">
            <a:extLst>
              <a:ext uri="{FF2B5EF4-FFF2-40B4-BE49-F238E27FC236}">
                <a16:creationId xmlns:a16="http://schemas.microsoft.com/office/drawing/2014/main" id="{9606ECFB-F0D5-45B2-96B6-B1AC50C810B7}"/>
              </a:ext>
            </a:extLst>
          </p:cNvPr>
          <p:cNvSpPr/>
          <p:nvPr/>
        </p:nvSpPr>
        <p:spPr>
          <a:xfrm>
            <a:off x="506010" y="2072385"/>
            <a:ext cx="1836861" cy="159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Identify</a:t>
            </a:r>
            <a:r>
              <a:rPr lang="fr-FR" sz="1400" dirty="0"/>
              <a:t> </a:t>
            </a:r>
            <a:r>
              <a:rPr lang="fr-FR" sz="1400" dirty="0" err="1"/>
              <a:t>problem</a:t>
            </a:r>
            <a:r>
              <a:rPr lang="fr-FR" sz="1400" dirty="0"/>
              <a:t> and </a:t>
            </a:r>
            <a:r>
              <a:rPr lang="fr-FR" sz="1400" dirty="0" err="1"/>
              <a:t>collect</a:t>
            </a:r>
            <a:r>
              <a:rPr lang="fr-FR" sz="1400" dirty="0"/>
              <a:t> and analyse data</a:t>
            </a:r>
          </a:p>
        </p:txBody>
      </p:sp>
      <p:sp>
        <p:nvSpPr>
          <p:cNvPr id="5" name="Ellipse 4">
            <a:extLst>
              <a:ext uri="{FF2B5EF4-FFF2-40B4-BE49-F238E27FC236}">
                <a16:creationId xmlns:a16="http://schemas.microsoft.com/office/drawing/2014/main" id="{459B9222-ACCE-4C39-B2F4-4E274EDF181F}"/>
              </a:ext>
            </a:extLst>
          </p:cNvPr>
          <p:cNvSpPr/>
          <p:nvPr/>
        </p:nvSpPr>
        <p:spPr>
          <a:xfrm>
            <a:off x="2875355" y="1825624"/>
            <a:ext cx="2207017" cy="20925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Choose</a:t>
            </a:r>
            <a:r>
              <a:rPr lang="fr-FR" sz="1600" dirty="0"/>
              <a:t> an ML and/or </a:t>
            </a:r>
            <a:r>
              <a:rPr lang="fr-FR" sz="1600" dirty="0" err="1"/>
              <a:t>classical</a:t>
            </a:r>
            <a:r>
              <a:rPr lang="fr-FR" sz="1600" dirty="0"/>
              <a:t> </a:t>
            </a:r>
            <a:r>
              <a:rPr lang="fr-FR" sz="1600" dirty="0" err="1"/>
              <a:t>algorithm</a:t>
            </a:r>
            <a:r>
              <a:rPr lang="fr-FR" sz="1600" dirty="0"/>
              <a:t> and code </a:t>
            </a:r>
            <a:r>
              <a:rPr lang="fr-FR" sz="1600" dirty="0" err="1"/>
              <a:t>your</a:t>
            </a:r>
            <a:r>
              <a:rPr lang="fr-FR" sz="1600" dirty="0"/>
              <a:t> model</a:t>
            </a:r>
          </a:p>
        </p:txBody>
      </p:sp>
      <p:sp>
        <p:nvSpPr>
          <p:cNvPr id="7" name="Ellipse 6">
            <a:extLst>
              <a:ext uri="{FF2B5EF4-FFF2-40B4-BE49-F238E27FC236}">
                <a16:creationId xmlns:a16="http://schemas.microsoft.com/office/drawing/2014/main" id="{6FC922A8-DE5F-4505-81E5-B6F4375E13A7}"/>
              </a:ext>
            </a:extLst>
          </p:cNvPr>
          <p:cNvSpPr/>
          <p:nvPr/>
        </p:nvSpPr>
        <p:spPr>
          <a:xfrm>
            <a:off x="7640625" y="2139176"/>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Experiment</a:t>
            </a:r>
            <a:r>
              <a:rPr lang="fr-FR" sz="1400" dirty="0"/>
              <a:t> </a:t>
            </a:r>
            <a:r>
              <a:rPr lang="fr-FR" sz="1400" dirty="0" err="1"/>
              <a:t>with</a:t>
            </a:r>
            <a:r>
              <a:rPr lang="fr-FR" sz="1400" dirty="0"/>
              <a:t> data and model training</a:t>
            </a:r>
          </a:p>
        </p:txBody>
      </p:sp>
      <p:sp>
        <p:nvSpPr>
          <p:cNvPr id="8" name="Ellipse 7">
            <a:extLst>
              <a:ext uri="{FF2B5EF4-FFF2-40B4-BE49-F238E27FC236}">
                <a16:creationId xmlns:a16="http://schemas.microsoft.com/office/drawing/2014/main" id="{460DE182-D0C4-4541-948F-3F909CBB663A}"/>
              </a:ext>
            </a:extLst>
          </p:cNvPr>
          <p:cNvSpPr/>
          <p:nvPr/>
        </p:nvSpPr>
        <p:spPr>
          <a:xfrm>
            <a:off x="9650363" y="1806764"/>
            <a:ext cx="2144921" cy="2130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Tune the model </a:t>
            </a:r>
            <a:r>
              <a:rPr lang="fr-FR" sz="1400" dirty="0" err="1"/>
              <a:t>hyperparameters</a:t>
            </a:r>
            <a:endParaRPr lang="fr-FR" sz="1400" dirty="0"/>
          </a:p>
        </p:txBody>
      </p:sp>
      <p:sp>
        <p:nvSpPr>
          <p:cNvPr id="10" name="Ellipse 9">
            <a:extLst>
              <a:ext uri="{FF2B5EF4-FFF2-40B4-BE49-F238E27FC236}">
                <a16:creationId xmlns:a16="http://schemas.microsoft.com/office/drawing/2014/main" id="{7B41E19D-21EA-43F0-8FC7-B7FE9DD20524}"/>
              </a:ext>
            </a:extLst>
          </p:cNvPr>
          <p:cNvSpPr/>
          <p:nvPr/>
        </p:nvSpPr>
        <p:spPr>
          <a:xfrm>
            <a:off x="5607119" y="2126079"/>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a:t>&amp;</a:t>
            </a:r>
          </a:p>
          <a:p>
            <a:pPr algn="ctr"/>
            <a:r>
              <a:rPr lang="fr-FR" sz="1400"/>
              <a:t> </a:t>
            </a:r>
            <a:r>
              <a:rPr lang="fr-FR" sz="1400" dirty="0" err="1"/>
              <a:t>annotate</a:t>
            </a:r>
            <a:endParaRPr lang="fr-FR" sz="1400" dirty="0"/>
          </a:p>
        </p:txBody>
      </p:sp>
      <p:cxnSp>
        <p:nvCxnSpPr>
          <p:cNvPr id="12" name="Connecteur droit avec flèche 11">
            <a:extLst>
              <a:ext uri="{FF2B5EF4-FFF2-40B4-BE49-F238E27FC236}">
                <a16:creationId xmlns:a16="http://schemas.microsoft.com/office/drawing/2014/main" id="{FF3036FD-52B4-49B3-BCB5-7255279CB5FF}"/>
              </a:ext>
            </a:extLst>
          </p:cNvPr>
          <p:cNvCxnSpPr>
            <a:stCxn id="4" idx="6"/>
            <a:endCxn id="5" idx="2"/>
          </p:cNvCxnSpPr>
          <p:nvPr/>
        </p:nvCxnSpPr>
        <p:spPr>
          <a:xfrm>
            <a:off x="2342871" y="2871888"/>
            <a:ext cx="532484"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E3CF4A4-8F88-44F5-8150-3048AE554849}"/>
              </a:ext>
            </a:extLst>
          </p:cNvPr>
          <p:cNvCxnSpPr>
            <a:cxnSpLocks/>
            <a:stCxn id="5" idx="6"/>
            <a:endCxn id="10" idx="2"/>
          </p:cNvCxnSpPr>
          <p:nvPr/>
        </p:nvCxnSpPr>
        <p:spPr>
          <a:xfrm flipV="1">
            <a:off x="5082372" y="2871887"/>
            <a:ext cx="524747" cy="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F236234-F01E-43C9-A2F8-692974DB4235}"/>
              </a:ext>
            </a:extLst>
          </p:cNvPr>
          <p:cNvCxnSpPr>
            <a:cxnSpLocks/>
            <a:stCxn id="10" idx="6"/>
            <a:endCxn id="7" idx="2"/>
          </p:cNvCxnSpPr>
          <p:nvPr/>
        </p:nvCxnSpPr>
        <p:spPr>
          <a:xfrm>
            <a:off x="7115878" y="2871887"/>
            <a:ext cx="52474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7902BC9-21E3-4D3E-92EE-CC2DD3B19B42}"/>
              </a:ext>
            </a:extLst>
          </p:cNvPr>
          <p:cNvCxnSpPr>
            <a:cxnSpLocks/>
            <a:stCxn id="7" idx="6"/>
            <a:endCxn id="8" idx="2"/>
          </p:cNvCxnSpPr>
          <p:nvPr/>
        </p:nvCxnSpPr>
        <p:spPr>
          <a:xfrm>
            <a:off x="9252255" y="2871887"/>
            <a:ext cx="398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F99B68AC-A81C-438F-A7D5-FB97B1540092}"/>
              </a:ext>
            </a:extLst>
          </p:cNvPr>
          <p:cNvCxnSpPr>
            <a:cxnSpLocks/>
            <a:stCxn id="8" idx="6"/>
          </p:cNvCxnSpPr>
          <p:nvPr/>
        </p:nvCxnSpPr>
        <p:spPr>
          <a:xfrm flipH="1">
            <a:off x="9451309" y="2871887"/>
            <a:ext cx="2343975" cy="1892731"/>
          </a:xfrm>
          <a:prstGeom prst="curvedConnector3">
            <a:avLst>
              <a:gd name="adj1" fmla="val -9753"/>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BF86308-2118-4FA7-AD31-D0F493317ADF}"/>
              </a:ext>
            </a:extLst>
          </p:cNvPr>
          <p:cNvSpPr txBox="1"/>
          <p:nvPr/>
        </p:nvSpPr>
        <p:spPr>
          <a:xfrm>
            <a:off x="6717868" y="4579952"/>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251792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890723D-B85F-4D15-8663-C9C32EC0F395}"/>
              </a:ext>
            </a:extLst>
          </p:cNvPr>
          <p:cNvSpPr txBox="1"/>
          <p:nvPr/>
        </p:nvSpPr>
        <p:spPr>
          <a:xfrm>
            <a:off x="3684068" y="5896731"/>
            <a:ext cx="4539029" cy="369332"/>
          </a:xfrm>
          <a:prstGeom prst="rect">
            <a:avLst/>
          </a:prstGeom>
          <a:noFill/>
        </p:spPr>
        <p:txBody>
          <a:bodyPr wrap="square">
            <a:spAutoFit/>
          </a:bodyPr>
          <a:lstStyle/>
          <a:p>
            <a:r>
              <a:rPr lang="en-US" b="0" dirty="0">
                <a:solidFill>
                  <a:srgbClr val="A31515"/>
                </a:solidFill>
                <a:effectLst/>
                <a:latin typeface="Courier New" panose="02070309020205020404" pitchFamily="49" charset="0"/>
              </a:rPr>
              <a:t>"one </a:t>
            </a:r>
            <a:r>
              <a:rPr lang="en-US" b="0" dirty="0" err="1">
                <a:solidFill>
                  <a:srgbClr val="A31515"/>
                </a:solidFill>
                <a:effectLst/>
                <a:latin typeface="Courier New" panose="02070309020205020404" pitchFamily="49" charset="0"/>
              </a:rPr>
              <a:t>potatoe</a:t>
            </a:r>
            <a:r>
              <a:rPr lang="en-US" b="0" dirty="0">
                <a:solidFill>
                  <a:srgbClr val="A31515"/>
                </a:solidFill>
                <a:effectLst/>
                <a:latin typeface="Courier New" panose="02070309020205020404" pitchFamily="49" charset="0"/>
              </a:rPr>
              <a:t> with white smoke"</a:t>
            </a:r>
            <a:endParaRPr lang="en-US"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C562457A-BCFD-4EF4-A5E7-72DE2F4BE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182" y="80570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8C8093-ACEC-47A3-8A99-27A178F01B19}"/>
              </a:ext>
            </a:extLst>
          </p:cNvPr>
          <p:cNvSpPr txBox="1"/>
          <p:nvPr/>
        </p:nvSpPr>
        <p:spPr>
          <a:xfrm>
            <a:off x="9327616" y="0"/>
            <a:ext cx="2864384" cy="369332"/>
          </a:xfrm>
          <a:prstGeom prst="rect">
            <a:avLst/>
          </a:prstGeom>
          <a:solidFill>
            <a:schemeClr val="bg1"/>
          </a:solidFill>
          <a:ln>
            <a:solidFill>
              <a:schemeClr val="accent1">
                <a:lumMod val="50000"/>
              </a:schemeClr>
            </a:solidFill>
          </a:ln>
        </p:spPr>
        <p:txBody>
          <a:bodyPr wrap="square" rtlCol="0">
            <a:spAutoFit/>
          </a:bodyPr>
          <a:lstStyle/>
          <a:p>
            <a:pPr algn="ctr"/>
            <a:r>
              <a:rPr lang="fr-FR" dirty="0" err="1"/>
              <a:t>Recipes</a:t>
            </a:r>
            <a:r>
              <a:rPr lang="fr-FR" dirty="0"/>
              <a:t> to fail</a:t>
            </a:r>
          </a:p>
        </p:txBody>
      </p:sp>
    </p:spTree>
    <p:extLst>
      <p:ext uri="{BB962C8B-B14F-4D97-AF65-F5344CB8AC3E}">
        <p14:creationId xmlns:p14="http://schemas.microsoft.com/office/powerpoint/2010/main" val="34944228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EA73F50A-D566-4631-80DF-7A679E8C251A}"/>
              </a:ext>
            </a:extLst>
          </p:cNvPr>
          <p:cNvSpPr/>
          <p:nvPr/>
        </p:nvSpPr>
        <p:spPr>
          <a:xfrm>
            <a:off x="3302610" y="2618491"/>
            <a:ext cx="1337310" cy="1291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Train </a:t>
            </a:r>
          </a:p>
          <a:p>
            <a:pPr algn="ctr"/>
            <a:r>
              <a:rPr lang="fr-FR" sz="1400" dirty="0"/>
              <a:t>&amp;</a:t>
            </a:r>
          </a:p>
          <a:p>
            <a:pPr algn="ctr"/>
            <a:r>
              <a:rPr lang="fr-FR" sz="1400" dirty="0"/>
              <a:t> </a:t>
            </a:r>
            <a:r>
              <a:rPr lang="fr-FR" sz="1400" dirty="0" err="1"/>
              <a:t>validate</a:t>
            </a:r>
            <a:endParaRPr lang="fr-FR" sz="1400" dirty="0"/>
          </a:p>
        </p:txBody>
      </p:sp>
      <p:sp>
        <p:nvSpPr>
          <p:cNvPr id="6" name="Ellipse 5">
            <a:extLst>
              <a:ext uri="{FF2B5EF4-FFF2-40B4-BE49-F238E27FC236}">
                <a16:creationId xmlns:a16="http://schemas.microsoft.com/office/drawing/2014/main" id="{FD884B46-78D5-4153-B41B-5FB18E76E5D0}"/>
              </a:ext>
            </a:extLst>
          </p:cNvPr>
          <p:cNvSpPr/>
          <p:nvPr/>
        </p:nvSpPr>
        <p:spPr>
          <a:xfrm>
            <a:off x="740889" y="2518478"/>
            <a:ext cx="1508759" cy="149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Transform</a:t>
            </a:r>
            <a:r>
              <a:rPr lang="fr-FR" sz="1400" dirty="0"/>
              <a:t> data </a:t>
            </a:r>
          </a:p>
          <a:p>
            <a:pPr algn="ctr"/>
            <a:r>
              <a:rPr lang="fr-FR" sz="1400" dirty="0"/>
              <a:t>&amp; </a:t>
            </a:r>
          </a:p>
          <a:p>
            <a:pPr algn="ctr"/>
            <a:r>
              <a:rPr lang="fr-FR" sz="1400" dirty="0" err="1"/>
              <a:t>annotate</a:t>
            </a:r>
            <a:endParaRPr lang="fr-FR" sz="1400" dirty="0"/>
          </a:p>
        </p:txBody>
      </p:sp>
      <p:sp>
        <p:nvSpPr>
          <p:cNvPr id="7" name="Ellipse 6">
            <a:extLst>
              <a:ext uri="{FF2B5EF4-FFF2-40B4-BE49-F238E27FC236}">
                <a16:creationId xmlns:a16="http://schemas.microsoft.com/office/drawing/2014/main" id="{7BE51D2C-6393-48C1-AC4F-EA8AC532F5D4}"/>
              </a:ext>
            </a:extLst>
          </p:cNvPr>
          <p:cNvSpPr/>
          <p:nvPr/>
        </p:nvSpPr>
        <p:spPr>
          <a:xfrm>
            <a:off x="5815733" y="2531575"/>
            <a:ext cx="1611630" cy="1465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Serve in production</a:t>
            </a:r>
          </a:p>
        </p:txBody>
      </p:sp>
      <p:sp>
        <p:nvSpPr>
          <p:cNvPr id="8" name="Ellipse 7">
            <a:extLst>
              <a:ext uri="{FF2B5EF4-FFF2-40B4-BE49-F238E27FC236}">
                <a16:creationId xmlns:a16="http://schemas.microsoft.com/office/drawing/2014/main" id="{5ACAB900-4128-4AAB-8DE8-24DDF8B61BFD}"/>
              </a:ext>
            </a:extLst>
          </p:cNvPr>
          <p:cNvSpPr/>
          <p:nvPr/>
        </p:nvSpPr>
        <p:spPr>
          <a:xfrm>
            <a:off x="8748527" y="2381793"/>
            <a:ext cx="1746885" cy="1764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Monitor the </a:t>
            </a:r>
            <a:r>
              <a:rPr lang="fr-FR" sz="1400" dirty="0" err="1"/>
              <a:t>model’s</a:t>
            </a:r>
            <a:r>
              <a:rPr lang="fr-FR" sz="1400" dirty="0"/>
              <a:t> performances</a:t>
            </a:r>
          </a:p>
        </p:txBody>
      </p:sp>
      <p:sp>
        <p:nvSpPr>
          <p:cNvPr id="9" name="Titre 1">
            <a:extLst>
              <a:ext uri="{FF2B5EF4-FFF2-40B4-BE49-F238E27FC236}">
                <a16:creationId xmlns:a16="http://schemas.microsoft.com/office/drawing/2014/main" id="{27FC016C-129F-4DA5-B5FF-B4B2478AB2D7}"/>
              </a:ext>
            </a:extLst>
          </p:cNvPr>
          <p:cNvSpPr>
            <a:spLocks noGrp="1"/>
          </p:cNvSpPr>
          <p:nvPr>
            <p:ph type="title"/>
          </p:nvPr>
        </p:nvSpPr>
        <p:spPr>
          <a:xfrm>
            <a:off x="692468" y="307249"/>
            <a:ext cx="5403532" cy="1325563"/>
          </a:xfrm>
        </p:spPr>
        <p:txBody>
          <a:bodyPr/>
          <a:lstStyle/>
          <a:p>
            <a:r>
              <a:rPr lang="fr-FR" dirty="0"/>
              <a:t>Production phase</a:t>
            </a:r>
          </a:p>
        </p:txBody>
      </p:sp>
      <p:cxnSp>
        <p:nvCxnSpPr>
          <p:cNvPr id="11" name="Connecteur droit avec flèche 10">
            <a:extLst>
              <a:ext uri="{FF2B5EF4-FFF2-40B4-BE49-F238E27FC236}">
                <a16:creationId xmlns:a16="http://schemas.microsoft.com/office/drawing/2014/main" id="{F279EE6B-F85B-4DF5-9992-A66E026FE089}"/>
              </a:ext>
            </a:extLst>
          </p:cNvPr>
          <p:cNvCxnSpPr>
            <a:cxnSpLocks/>
            <a:stCxn id="6" idx="6"/>
            <a:endCxn id="4" idx="2"/>
          </p:cNvCxnSpPr>
          <p:nvPr/>
        </p:nvCxnSpPr>
        <p:spPr>
          <a:xfrm>
            <a:off x="2249648" y="3264286"/>
            <a:ext cx="105296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190BD28D-9AC7-49B2-BC9B-2CB2729C1EC3}"/>
              </a:ext>
            </a:extLst>
          </p:cNvPr>
          <p:cNvCxnSpPr>
            <a:cxnSpLocks/>
            <a:stCxn id="4" idx="6"/>
            <a:endCxn id="7" idx="2"/>
          </p:cNvCxnSpPr>
          <p:nvPr/>
        </p:nvCxnSpPr>
        <p:spPr>
          <a:xfrm>
            <a:off x="4639920" y="3264286"/>
            <a:ext cx="11758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BBFE157-0ED1-4F39-B773-BCDEB569B5A0}"/>
              </a:ext>
            </a:extLst>
          </p:cNvPr>
          <p:cNvCxnSpPr>
            <a:cxnSpLocks/>
            <a:stCxn id="7" idx="6"/>
            <a:endCxn id="8" idx="2"/>
          </p:cNvCxnSpPr>
          <p:nvPr/>
        </p:nvCxnSpPr>
        <p:spPr>
          <a:xfrm>
            <a:off x="7427363" y="3264286"/>
            <a:ext cx="132116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21">
            <a:extLst>
              <a:ext uri="{FF2B5EF4-FFF2-40B4-BE49-F238E27FC236}">
                <a16:creationId xmlns:a16="http://schemas.microsoft.com/office/drawing/2014/main" id="{F68E6B46-50FA-49D9-A797-0D71CAA78CD8}"/>
              </a:ext>
            </a:extLst>
          </p:cNvPr>
          <p:cNvCxnSpPr>
            <a:cxnSpLocks/>
            <a:stCxn id="8" idx="6"/>
          </p:cNvCxnSpPr>
          <p:nvPr/>
        </p:nvCxnSpPr>
        <p:spPr>
          <a:xfrm flipH="1">
            <a:off x="8603176" y="3264286"/>
            <a:ext cx="1892236" cy="2015203"/>
          </a:xfrm>
          <a:prstGeom prst="curvedConnector4">
            <a:avLst>
              <a:gd name="adj1" fmla="val -12081"/>
              <a:gd name="adj2" fmla="val 96986"/>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407B1596-A487-4095-8CA5-8025D7C37ABD}"/>
              </a:ext>
            </a:extLst>
          </p:cNvPr>
          <p:cNvSpPr txBox="1"/>
          <p:nvPr/>
        </p:nvSpPr>
        <p:spPr>
          <a:xfrm>
            <a:off x="5815733" y="5094823"/>
            <a:ext cx="2733441" cy="369332"/>
          </a:xfrm>
          <a:prstGeom prst="rect">
            <a:avLst/>
          </a:prstGeom>
          <a:noFill/>
        </p:spPr>
        <p:txBody>
          <a:bodyPr wrap="none" rtlCol="0">
            <a:spAutoFit/>
          </a:bodyPr>
          <a:lstStyle/>
          <a:p>
            <a:r>
              <a:rPr lang="fr-FR" dirty="0" err="1"/>
              <a:t>Iterate</a:t>
            </a:r>
            <a:r>
              <a:rPr lang="fr-FR" dirty="0"/>
              <a:t> Tuning and training</a:t>
            </a:r>
          </a:p>
        </p:txBody>
      </p:sp>
    </p:spTree>
    <p:extLst>
      <p:ext uri="{BB962C8B-B14F-4D97-AF65-F5344CB8AC3E}">
        <p14:creationId xmlns:p14="http://schemas.microsoft.com/office/powerpoint/2010/main" val="1349816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5586F4-3E60-4F36-8DFE-31613B817A15}"/>
              </a:ext>
            </a:extLst>
          </p:cNvPr>
          <p:cNvSpPr>
            <a:spLocks noGrp="1"/>
          </p:cNvSpPr>
          <p:nvPr>
            <p:ph idx="1"/>
          </p:nvPr>
        </p:nvSpPr>
        <p:spPr>
          <a:xfrm>
            <a:off x="838200" y="182880"/>
            <a:ext cx="10515600" cy="6492240"/>
          </a:xfrm>
        </p:spPr>
        <p:txBody>
          <a:bodyPr>
            <a:normAutofit fontScale="92500" lnSpcReduction="20000"/>
          </a:bodyPr>
          <a:lstStyle/>
          <a:p>
            <a:pPr marL="0" indent="0">
              <a:buNone/>
            </a:pPr>
            <a:r>
              <a:rPr lang="fr-FR" b="0" i="0" dirty="0">
                <a:solidFill>
                  <a:srgbClr val="2B2B2B"/>
                </a:solidFill>
                <a:effectLst/>
                <a:latin typeface="Arial" panose="020B0604020202020204" pitchFamily="34" charset="0"/>
              </a:rPr>
              <a:t>Un projet complexe chaînant plusieurs algorithmes de </a:t>
            </a:r>
            <a:r>
              <a:rPr lang="fr-FR" b="0" i="0" dirty="0" err="1">
                <a:solidFill>
                  <a:srgbClr val="2B2B2B"/>
                </a:solidFill>
                <a:effectLst/>
                <a:latin typeface="Arial" panose="020B0604020202020204" pitchFamily="34" charset="0"/>
              </a:rPr>
              <a:t>DeepLearning</a:t>
            </a:r>
            <a:r>
              <a:rPr lang="fr-FR" b="0" i="0" dirty="0">
                <a:solidFill>
                  <a:srgbClr val="2B2B2B"/>
                </a:solidFill>
                <a:effectLst/>
                <a:latin typeface="Arial" panose="020B0604020202020204" pitchFamily="34" charset="0"/>
              </a:rPr>
              <a:t> c’est bien, un projet ML qui fonctionne en production, c’est encore mieux :]</a:t>
            </a:r>
            <a:br>
              <a:rPr lang="fr-FR" dirty="0"/>
            </a:br>
            <a:br>
              <a:rPr lang="fr-FR" dirty="0"/>
            </a:br>
            <a:r>
              <a:rPr lang="fr-FR" b="0" i="0" dirty="0">
                <a:solidFill>
                  <a:srgbClr val="2B2B2B"/>
                </a:solidFill>
                <a:effectLst/>
                <a:latin typeface="Arial" panose="020B0604020202020204" pitchFamily="34" charset="0"/>
              </a:rPr>
              <a:t>Qui fonctionne en production ?</a:t>
            </a:r>
            <a:br>
              <a:rPr lang="fr-FR" dirty="0"/>
            </a:br>
            <a:br>
              <a:rPr lang="fr-FR" dirty="0"/>
            </a:br>
            <a:r>
              <a:rPr lang="fr-FR" b="0" i="0" dirty="0">
                <a:solidFill>
                  <a:srgbClr val="2B2B2B"/>
                </a:solidFill>
                <a:effectLst/>
                <a:latin typeface="Arial" panose="020B0604020202020204" pitchFamily="34" charset="0"/>
              </a:rPr>
              <a:t>Exécution rapide,</a:t>
            </a:r>
            <a:br>
              <a:rPr lang="fr-FR" dirty="0"/>
            </a:br>
            <a:r>
              <a:rPr lang="fr-FR" b="0" i="0" dirty="0">
                <a:solidFill>
                  <a:srgbClr val="2B2B2B"/>
                </a:solidFill>
                <a:effectLst/>
                <a:latin typeface="Arial" panose="020B0604020202020204" pitchFamily="34" charset="0"/>
              </a:rPr>
              <a:t>Qualité de prédiction identique entre l’entrainement et la production,</a:t>
            </a:r>
            <a:br>
              <a:rPr lang="fr-FR" dirty="0"/>
            </a:br>
            <a:r>
              <a:rPr lang="fr-FR" b="0" i="0" dirty="0">
                <a:solidFill>
                  <a:srgbClr val="2B2B2B"/>
                </a:solidFill>
                <a:effectLst/>
                <a:latin typeface="Arial" panose="020B0604020202020204" pitchFamily="34" charset="0"/>
              </a:rPr>
              <a:t>Monitoré et re-livrable très rapidement en cas de problème,</a:t>
            </a:r>
            <a:br>
              <a:rPr lang="fr-FR" dirty="0"/>
            </a:br>
            <a:r>
              <a:rPr lang="fr-FR" b="0" i="0" dirty="0">
                <a:solidFill>
                  <a:srgbClr val="2B2B2B"/>
                </a:solidFill>
                <a:effectLst/>
                <a:latin typeface="Arial" panose="020B0604020202020204" pitchFamily="34" charset="0"/>
              </a:rPr>
              <a:t>Pas trop cher et vous rapporte des sous</a:t>
            </a:r>
            <a:br>
              <a:rPr lang="fr-FR" dirty="0"/>
            </a:br>
            <a:r>
              <a:rPr lang="fr-FR" b="0" i="0" dirty="0">
                <a:solidFill>
                  <a:srgbClr val="2B2B2B"/>
                </a:solidFill>
                <a:effectLst/>
                <a:latin typeface="Arial" panose="020B0604020202020204" pitchFamily="34" charset="0"/>
              </a:rPr>
              <a:t>Bref un projet qui répond aux besoins des utilisateurs !</a:t>
            </a:r>
            <a:br>
              <a:rPr lang="fr-FR" dirty="0"/>
            </a:br>
            <a:br>
              <a:rPr lang="fr-FR" dirty="0"/>
            </a:br>
            <a:r>
              <a:rPr lang="fr-FR" b="0" i="0" dirty="0">
                <a:solidFill>
                  <a:srgbClr val="2B2B2B"/>
                </a:solidFill>
                <a:effectLst/>
                <a:latin typeface="Arial" panose="020B0604020202020204" pitchFamily="34" charset="0"/>
              </a:rPr>
              <a:t>Le constat est que beaucoup de projets ML échouent à l’étape : passer en production, pour plusieurs raisons que nous détaillerons. Nous représenterons les étapes de l’entrainement d’un ou plusieurs algorithmes IA. Puis nous vous ferons un retour d’expériences sur nos échecs riches en apprentissages et bien sûr nos succès c’est-à-dire des projets en production qui dépotent.</a:t>
            </a:r>
            <a:br>
              <a:rPr lang="fr-FR" dirty="0"/>
            </a:br>
            <a:br>
              <a:rPr lang="fr-FR" dirty="0"/>
            </a:br>
            <a:r>
              <a:rPr lang="fr-FR" b="0" i="0" dirty="0">
                <a:solidFill>
                  <a:srgbClr val="2B2B2B"/>
                </a:solidFill>
                <a:effectLst/>
                <a:latin typeface="Arial" panose="020B0604020202020204" pitchFamily="34" charset="0"/>
              </a:rPr>
              <a:t>Cette présentation s'adresse à tout public (Développeur, DataScientist, Ops, Manageur, etc..)</a:t>
            </a:r>
            <a:endParaRPr lang="fr-FR" dirty="0"/>
          </a:p>
        </p:txBody>
      </p:sp>
    </p:spTree>
    <p:extLst>
      <p:ext uri="{BB962C8B-B14F-4D97-AF65-F5344CB8AC3E}">
        <p14:creationId xmlns:p14="http://schemas.microsoft.com/office/powerpoint/2010/main" val="357545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85E25-EF11-40C3-898B-41FBD5B41646}"/>
              </a:ext>
            </a:extLst>
          </p:cNvPr>
          <p:cNvSpPr>
            <a:spLocks noGrp="1"/>
          </p:cNvSpPr>
          <p:nvPr>
            <p:ph type="title"/>
          </p:nvPr>
        </p:nvSpPr>
        <p:spPr/>
        <p:txBody>
          <a:bodyPr/>
          <a:lstStyle/>
          <a:p>
            <a:r>
              <a:rPr lang="fr-FR" dirty="0"/>
              <a:t>Architecture</a:t>
            </a:r>
          </a:p>
        </p:txBody>
      </p:sp>
      <p:sp>
        <p:nvSpPr>
          <p:cNvPr id="4" name="Ellipse 3">
            <a:extLst>
              <a:ext uri="{FF2B5EF4-FFF2-40B4-BE49-F238E27FC236}">
                <a16:creationId xmlns:a16="http://schemas.microsoft.com/office/drawing/2014/main" id="{BC95A9F4-C73D-43BC-9177-7238AB3934F4}"/>
              </a:ext>
            </a:extLst>
          </p:cNvPr>
          <p:cNvSpPr/>
          <p:nvPr/>
        </p:nvSpPr>
        <p:spPr>
          <a:xfrm>
            <a:off x="1377539" y="2018804"/>
            <a:ext cx="2746016" cy="2453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Monolithe</a:t>
            </a:r>
          </a:p>
        </p:txBody>
      </p:sp>
      <p:sp>
        <p:nvSpPr>
          <p:cNvPr id="5" name="Ellipse 4">
            <a:extLst>
              <a:ext uri="{FF2B5EF4-FFF2-40B4-BE49-F238E27FC236}">
                <a16:creationId xmlns:a16="http://schemas.microsoft.com/office/drawing/2014/main" id="{4A0050CE-F973-45EE-984F-E53ACE8DAB34}"/>
              </a:ext>
            </a:extLst>
          </p:cNvPr>
          <p:cNvSpPr/>
          <p:nvPr/>
        </p:nvSpPr>
        <p:spPr>
          <a:xfrm>
            <a:off x="7498921" y="2754933"/>
            <a:ext cx="318239" cy="29296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5C5A9303-CC03-487B-A77E-8FF30B0423D7}"/>
              </a:ext>
            </a:extLst>
          </p:cNvPr>
          <p:cNvSpPr/>
          <p:nvPr/>
        </p:nvSpPr>
        <p:spPr>
          <a:xfrm>
            <a:off x="7518030" y="3457102"/>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llipse 6">
            <a:extLst>
              <a:ext uri="{FF2B5EF4-FFF2-40B4-BE49-F238E27FC236}">
                <a16:creationId xmlns:a16="http://schemas.microsoft.com/office/drawing/2014/main" id="{C603526B-AC2E-4193-8F66-29816F66EC59}"/>
              </a:ext>
            </a:extLst>
          </p:cNvPr>
          <p:cNvSpPr/>
          <p:nvPr/>
        </p:nvSpPr>
        <p:spPr>
          <a:xfrm>
            <a:off x="8507213" y="3244038"/>
            <a:ext cx="327118"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Ellipse 7">
            <a:extLst>
              <a:ext uri="{FF2B5EF4-FFF2-40B4-BE49-F238E27FC236}">
                <a16:creationId xmlns:a16="http://schemas.microsoft.com/office/drawing/2014/main" id="{90AD50E4-B9DE-496D-A67E-02F382E23E04}"/>
              </a:ext>
            </a:extLst>
          </p:cNvPr>
          <p:cNvSpPr/>
          <p:nvPr/>
        </p:nvSpPr>
        <p:spPr>
          <a:xfrm>
            <a:off x="8352532" y="3599144"/>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3DFCE0B2-E6AF-433E-9402-5519A48A12D7}"/>
              </a:ext>
            </a:extLst>
          </p:cNvPr>
          <p:cNvSpPr/>
          <p:nvPr/>
        </p:nvSpPr>
        <p:spPr>
          <a:xfrm>
            <a:off x="8068447" y="2942197"/>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3CB5C7BC-A8D1-467C-BF12-2EA1C05FAA19}"/>
              </a:ext>
            </a:extLst>
          </p:cNvPr>
          <p:cNvSpPr/>
          <p:nvPr/>
        </p:nvSpPr>
        <p:spPr>
          <a:xfrm>
            <a:off x="7750207" y="3877527"/>
            <a:ext cx="318239"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308C165F-810F-4361-94EA-35EE8EAFABB2}"/>
              </a:ext>
            </a:extLst>
          </p:cNvPr>
          <p:cNvSpPr/>
          <p:nvPr/>
        </p:nvSpPr>
        <p:spPr>
          <a:xfrm>
            <a:off x="8213200" y="4170491"/>
            <a:ext cx="318240" cy="3018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DB72F447-33BE-48E1-AA8E-7452E389864B}"/>
              </a:ext>
            </a:extLst>
          </p:cNvPr>
          <p:cNvSpPr/>
          <p:nvPr/>
        </p:nvSpPr>
        <p:spPr>
          <a:xfrm>
            <a:off x="8685072" y="3900985"/>
            <a:ext cx="327118" cy="315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a:extLst>
              <a:ext uri="{FF2B5EF4-FFF2-40B4-BE49-F238E27FC236}">
                <a16:creationId xmlns:a16="http://schemas.microsoft.com/office/drawing/2014/main" id="{41772957-768F-442F-B2CE-EF4BDC6E5D70}"/>
              </a:ext>
            </a:extLst>
          </p:cNvPr>
          <p:cNvSpPr/>
          <p:nvPr/>
        </p:nvSpPr>
        <p:spPr>
          <a:xfrm>
            <a:off x="9077790" y="3545879"/>
            <a:ext cx="318240"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B45320FA-F510-4578-8E85-3CBF45C33D9D}"/>
              </a:ext>
            </a:extLst>
          </p:cNvPr>
          <p:cNvSpPr/>
          <p:nvPr/>
        </p:nvSpPr>
        <p:spPr>
          <a:xfrm>
            <a:off x="8956213" y="2791276"/>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F41EEC35-0CC0-47A5-870C-29CA476FBBD6}"/>
              </a:ext>
            </a:extLst>
          </p:cNvPr>
          <p:cNvSpPr txBox="1"/>
          <p:nvPr/>
        </p:nvSpPr>
        <p:spPr>
          <a:xfrm>
            <a:off x="881804" y="4930353"/>
            <a:ext cx="3737485" cy="584775"/>
          </a:xfrm>
          <a:prstGeom prst="rect">
            <a:avLst/>
          </a:prstGeom>
          <a:noFill/>
        </p:spPr>
        <p:txBody>
          <a:bodyPr wrap="square" rtlCol="0">
            <a:spAutoFit/>
          </a:bodyPr>
          <a:lstStyle/>
          <a:p>
            <a:pPr algn="ctr"/>
            <a:r>
              <a:rPr lang="fr-FR" sz="3200" dirty="0"/>
              <a:t>Fast </a:t>
            </a:r>
            <a:r>
              <a:rPr lang="fr-FR" sz="3200" dirty="0" err="1"/>
              <a:t>iteration</a:t>
            </a:r>
            <a:endParaRPr lang="fr-FR" sz="3200" dirty="0"/>
          </a:p>
        </p:txBody>
      </p:sp>
      <p:sp>
        <p:nvSpPr>
          <p:cNvPr id="16" name="ZoneTexte 15">
            <a:extLst>
              <a:ext uri="{FF2B5EF4-FFF2-40B4-BE49-F238E27FC236}">
                <a16:creationId xmlns:a16="http://schemas.microsoft.com/office/drawing/2014/main" id="{64EF2421-57EA-4E6D-B3D4-CA48E32E790C}"/>
              </a:ext>
            </a:extLst>
          </p:cNvPr>
          <p:cNvSpPr txBox="1"/>
          <p:nvPr/>
        </p:nvSpPr>
        <p:spPr>
          <a:xfrm>
            <a:off x="6965589" y="4930353"/>
            <a:ext cx="3737484" cy="584775"/>
          </a:xfrm>
          <a:prstGeom prst="rect">
            <a:avLst/>
          </a:prstGeom>
          <a:noFill/>
        </p:spPr>
        <p:txBody>
          <a:bodyPr wrap="square" rtlCol="0">
            <a:spAutoFit/>
          </a:bodyPr>
          <a:lstStyle/>
          <a:p>
            <a:pPr algn="ctr"/>
            <a:r>
              <a:rPr lang="fr-FR" sz="3200" dirty="0"/>
              <a:t>Very slow </a:t>
            </a:r>
            <a:r>
              <a:rPr lang="fr-FR" sz="3200" dirty="0" err="1"/>
              <a:t>iteration</a:t>
            </a:r>
            <a:endParaRPr lang="fr-FR" sz="3200" dirty="0"/>
          </a:p>
        </p:txBody>
      </p:sp>
      <p:sp>
        <p:nvSpPr>
          <p:cNvPr id="17" name="Rectangle 16">
            <a:extLst>
              <a:ext uri="{FF2B5EF4-FFF2-40B4-BE49-F238E27FC236}">
                <a16:creationId xmlns:a16="http://schemas.microsoft.com/office/drawing/2014/main" id="{1A908C10-5AD3-4AF5-AFBF-CBF22B97B123}"/>
              </a:ext>
            </a:extLst>
          </p:cNvPr>
          <p:cNvSpPr/>
          <p:nvPr/>
        </p:nvSpPr>
        <p:spPr>
          <a:xfrm>
            <a:off x="9455092" y="3047896"/>
            <a:ext cx="2476960" cy="584775"/>
          </a:xfrm>
          <a:prstGeom prst="rect">
            <a:avLst/>
          </a:prstGeom>
        </p:spPr>
        <p:txBody>
          <a:bodyPr wrap="none">
            <a:spAutoFit/>
          </a:bodyPr>
          <a:lstStyle/>
          <a:p>
            <a:r>
              <a:rPr lang="fr-FR" sz="3200" dirty="0">
                <a:solidFill>
                  <a:schemeClr val="bg2">
                    <a:lumMod val="25000"/>
                  </a:schemeClr>
                </a:solidFill>
              </a:rPr>
              <a:t>Micro service</a:t>
            </a:r>
          </a:p>
        </p:txBody>
      </p:sp>
      <p:sp>
        <p:nvSpPr>
          <p:cNvPr id="18" name="Ellipse 17">
            <a:extLst>
              <a:ext uri="{FF2B5EF4-FFF2-40B4-BE49-F238E27FC236}">
                <a16:creationId xmlns:a16="http://schemas.microsoft.com/office/drawing/2014/main" id="{5936DBC0-F25D-4773-8FBF-3CBC7416DBC9}"/>
              </a:ext>
            </a:extLst>
          </p:cNvPr>
          <p:cNvSpPr/>
          <p:nvPr/>
        </p:nvSpPr>
        <p:spPr>
          <a:xfrm>
            <a:off x="8193412" y="2460784"/>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Ellipse 18">
            <a:extLst>
              <a:ext uri="{FF2B5EF4-FFF2-40B4-BE49-F238E27FC236}">
                <a16:creationId xmlns:a16="http://schemas.microsoft.com/office/drawing/2014/main" id="{0E7BCFF0-6636-49CB-AE1F-FA415888E309}"/>
              </a:ext>
            </a:extLst>
          </p:cNvPr>
          <p:cNvSpPr/>
          <p:nvPr/>
        </p:nvSpPr>
        <p:spPr>
          <a:xfrm>
            <a:off x="9014223" y="2265420"/>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llipse 19">
            <a:extLst>
              <a:ext uri="{FF2B5EF4-FFF2-40B4-BE49-F238E27FC236}">
                <a16:creationId xmlns:a16="http://schemas.microsoft.com/office/drawing/2014/main" id="{095A0B35-5D11-43F7-8071-49F5BD16ED1B}"/>
              </a:ext>
            </a:extLst>
          </p:cNvPr>
          <p:cNvSpPr/>
          <p:nvPr/>
        </p:nvSpPr>
        <p:spPr>
          <a:xfrm>
            <a:off x="8475466" y="2674858"/>
            <a:ext cx="318239" cy="3147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Ellipse 20">
            <a:extLst>
              <a:ext uri="{FF2B5EF4-FFF2-40B4-BE49-F238E27FC236}">
                <a16:creationId xmlns:a16="http://schemas.microsoft.com/office/drawing/2014/main" id="{65BFFF6B-CFD5-4F69-9152-1D2DA2F0FCB4}"/>
              </a:ext>
            </a:extLst>
          </p:cNvPr>
          <p:cNvSpPr/>
          <p:nvPr/>
        </p:nvSpPr>
        <p:spPr>
          <a:xfrm>
            <a:off x="7966352" y="3362623"/>
            <a:ext cx="327118" cy="3018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74409095"/>
      </p:ext>
    </p:extLst>
  </p:cSld>
  <p:clrMapOvr>
    <a:masterClrMapping/>
  </p:clrMapOvr>
</p:sld>
</file>

<file path=ppt/theme/theme1.xml><?xml version="1.0" encoding="utf-8"?>
<a:theme xmlns:a="http://schemas.openxmlformats.org/drawingml/2006/main" name="Office Theme">
  <a:themeElements>
    <a:clrScheme name="SES">
      <a:dk1>
        <a:srgbClr val="2D293E"/>
      </a:dk1>
      <a:lt1>
        <a:srgbClr val="FFFFFF"/>
      </a:lt1>
      <a:dk2>
        <a:srgbClr val="44546A"/>
      </a:dk2>
      <a:lt2>
        <a:srgbClr val="FDFEFF"/>
      </a:lt2>
      <a:accent1>
        <a:srgbClr val="FE6C45"/>
      </a:accent1>
      <a:accent2>
        <a:srgbClr val="0DBBD6"/>
      </a:accent2>
      <a:accent3>
        <a:srgbClr val="FEE9D6"/>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E0F011240A094E827BA56BE9109944" ma:contentTypeVersion="13" ma:contentTypeDescription="Create a new document." ma:contentTypeScope="" ma:versionID="5dc1144dd420c1d8a9ebf51c7358c8f0">
  <xsd:schema xmlns:xsd="http://www.w3.org/2001/XMLSchema" xmlns:xs="http://www.w3.org/2001/XMLSchema" xmlns:p="http://schemas.microsoft.com/office/2006/metadata/properties" xmlns:ns3="03cb9dc2-e9ea-44ac-afed-001b6fad4f36" xmlns:ns4="d0879fa5-f2db-41a7-8861-4a44e7ee3b24" targetNamespace="http://schemas.microsoft.com/office/2006/metadata/properties" ma:root="true" ma:fieldsID="6dda18631f78ef64168f1da1c53d30ff" ns3:_="" ns4:_="">
    <xsd:import namespace="03cb9dc2-e9ea-44ac-afed-001b6fad4f36"/>
    <xsd:import namespace="d0879fa5-f2db-41a7-8861-4a44e7ee3b2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b9dc2-e9ea-44ac-afed-001b6fad4f3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79fa5-f2db-41a7-8861-4a44e7ee3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3cb9dc2-e9ea-44ac-afed-001b6fad4f36">
      <UserInfo>
        <DisplayName>LEMARCHAND THOMAS</DisplayName>
        <AccountId>16</AccountId>
        <AccountType/>
      </UserInfo>
      <UserInfo>
        <DisplayName>CHERVET Guillaume</DisplayName>
        <AccountId>84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2C7657-97CD-4958-88DD-F8AC87258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b9dc2-e9ea-44ac-afed-001b6fad4f36"/>
    <ds:schemaRef ds:uri="d0879fa5-f2db-41a7-8861-4a44e7ee3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22BBC0-3E7A-472B-9CC6-34C5EA434DEE}">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879fa5-f2db-41a7-8861-4a44e7ee3b24"/>
    <ds:schemaRef ds:uri="03cb9dc2-e9ea-44ac-afed-001b6fad4f36"/>
    <ds:schemaRef ds:uri="http://www.w3.org/XML/1998/namespace"/>
  </ds:schemaRefs>
</ds:datastoreItem>
</file>

<file path=customXml/itemProps3.xml><?xml version="1.0" encoding="utf-8"?>
<ds:datastoreItem xmlns:ds="http://schemas.openxmlformats.org/officeDocument/2006/customXml" ds:itemID="{05D7AB42-0DA9-4407-9B22-92C435FE7C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27427</TotalTime>
  <Words>11120</Words>
  <Application>Microsoft Office PowerPoint</Application>
  <PresentationFormat>Grand écran</PresentationFormat>
  <Paragraphs>1215</Paragraphs>
  <Slides>101</Slides>
  <Notes>92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101</vt:i4>
      </vt:variant>
    </vt:vector>
  </HeadingPairs>
  <TitlesOfParts>
    <vt:vector size="111" baseType="lpstr">
      <vt:lpstr>-apple-system</vt:lpstr>
      <vt:lpstr>Arial</vt:lpstr>
      <vt:lpstr>Calibri</vt:lpstr>
      <vt:lpstr>Century Gothic</vt:lpstr>
      <vt:lpstr>Courier New</vt:lpstr>
      <vt:lpstr>Franklin Gothic Book</vt:lpstr>
      <vt:lpstr>Franklin Gothic Medium</vt:lpstr>
      <vt:lpstr>Segoe UI Emoji</vt:lpstr>
      <vt:lpstr>Symbol</vt:lpstr>
      <vt:lpstr>Office Theme</vt:lpstr>
      <vt:lpstr>Présentation PowerPoint</vt:lpstr>
      <vt:lpstr>Présentation PowerPoint</vt:lpstr>
      <vt:lpstr>Email classification</vt:lpstr>
      <vt:lpstr>Présentation PowerPoint</vt:lpstr>
      <vt:lpstr>Présentation PowerPoint</vt:lpstr>
      <vt:lpstr>Présentation PowerPoint</vt:lpstr>
      <vt:lpstr>Présentation PowerPoint</vt:lpstr>
      <vt:lpstr>Présentation PowerPoint</vt:lpstr>
      <vt:lpstr>Présentation PowerPoint</vt:lpstr>
      <vt:lpstr>3 Paradigm shift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Dataset of 20 000 files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Pain points</vt:lpstr>
      <vt:lpstr>Présentation PowerPoint</vt:lpstr>
      <vt:lpstr>Spot 7 differences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Come with wrong ingredients</vt:lpstr>
      <vt:lpstr>3) Forget customer needs</vt:lpstr>
      <vt:lpstr>4) Use Deep Learning Everywhere</vt:lpstr>
      <vt:lpstr>4) Use Deep Learning Everywhere</vt:lpstr>
      <vt:lpstr>5) Only use draft “notebook”</vt:lpstr>
      <vt:lpstr>6) Messy quality code</vt:lpstr>
      <vt:lpstr>6) Messy quality code</vt:lpstr>
      <vt:lpstr>7) Split train and production code on different git</vt:lpstr>
      <vt:lpstr>8) Let the data drift happen</vt:lpstr>
      <vt:lpstr>9) Focus on statistics and forget the rest</vt:lpstr>
      <vt:lpstr>Présentation PowerPoint</vt:lpstr>
      <vt:lpstr>Présentation PowerPoint</vt:lpstr>
      <vt:lpstr>Exploration phase</vt:lpstr>
      <vt:lpstr>Exploration phase</vt:lpstr>
      <vt:lpstr>Exploration phase</vt:lpstr>
      <vt:lpstr>Exploration phase</vt:lpstr>
      <vt:lpstr>Exploration phase</vt:lpstr>
      <vt:lpstr>Exploration phase</vt:lpstr>
      <vt:lpstr>Industrialization phase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Deployment &amp; run</vt:lpstr>
      <vt:lpstr>Deployment &amp; run</vt:lpstr>
      <vt:lpstr>Deployment &amp; run</vt:lpstr>
      <vt:lpstr>Deployment &amp; run</vt:lpstr>
      <vt:lpstr>Présentation PowerPoint</vt:lpstr>
      <vt:lpstr>Présentation PowerPoint</vt:lpstr>
      <vt:lpstr>Open Source</vt:lpstr>
      <vt:lpstr>Conclusion</vt:lpstr>
      <vt:lpstr>Thank you </vt:lpstr>
      <vt:lpstr>Présentation PowerPoint</vt:lpstr>
      <vt:lpstr>Use Deep Learning Everywhere</vt:lpstr>
      <vt:lpstr>Présentation PowerPoint</vt:lpstr>
      <vt:lpstr>Présentation PowerPoint</vt:lpstr>
      <vt:lpstr>Présentation PowerPoint</vt:lpstr>
      <vt:lpstr>Présentation PowerPoint</vt:lpstr>
      <vt:lpstr>Présentation PowerPoint</vt:lpstr>
      <vt:lpstr>Présentation PowerPoint</vt:lpstr>
      <vt:lpstr>Type d’algorithme</vt:lpstr>
      <vt:lpstr>Présentation PowerPoint</vt:lpstr>
      <vt:lpstr>Experimentation phase</vt:lpstr>
      <vt:lpstr>Présentation PowerPoint</vt:lpstr>
      <vt:lpstr>Production phase</vt:lpstr>
      <vt:lpstr>Présentation PowerPoint</vt:lpstr>
      <vt:lpstr>Architecture</vt:lpstr>
      <vt:lpstr>Présentation PowerPoint</vt:lpstr>
      <vt:lpstr>Use Deep Learning Everywhere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LEMARCHAND THOMAS</dc:creator>
  <cp:lastModifiedBy>CHERVET Guillaume</cp:lastModifiedBy>
  <cp:revision>1057</cp:revision>
  <dcterms:created xsi:type="dcterms:W3CDTF">2020-11-18T10:41:47Z</dcterms:created>
  <dcterms:modified xsi:type="dcterms:W3CDTF">2022-12-01T09:32:41Z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0x0101003BE0F011240A094E827BA56BE9109944</vt:lpwstr>
  </property>
  <property fmtid="{D5CDD505-2E9C-101B-9397-08002B2CF9AE}" pid="3" name="MSIP_Label_65722654-0696-4b8f-bb0e-68bcd3f909d4_Enabled">
    <vt:lpwstr>true</vt:lpwstr>
  </property>
  <property fmtid="{D5CDD505-2E9C-101B-9397-08002B2CF9AE}" pid="4" name="MSIP_Label_65722654-0696-4b8f-bb0e-68bcd3f909d4_SetDate">
    <vt:lpwstr>2022-12-01T09:32:41Z</vt:lpwstr>
  </property>
  <property fmtid="{D5CDD505-2E9C-101B-9397-08002B2CF9AE}" pid="5" name="MSIP_Label_65722654-0696-4b8f-bb0e-68bcd3f909d4_Method">
    <vt:lpwstr>Privileged</vt:lpwstr>
  </property>
  <property fmtid="{D5CDD505-2E9C-101B-9397-08002B2CF9AE}" pid="6" name="MSIP_Label_65722654-0696-4b8f-bb0e-68bcd3f909d4_Name">
    <vt:lpwstr>AFA Public</vt:lpwstr>
  </property>
  <property fmtid="{D5CDD505-2E9C-101B-9397-08002B2CF9AE}" pid="7" name="MSIP_Label_65722654-0696-4b8f-bb0e-68bcd3f909d4_SiteId">
    <vt:lpwstr>396b38cc-aa65-492b-bb0e-3d94ed25a97b</vt:lpwstr>
  </property>
  <property fmtid="{D5CDD505-2E9C-101B-9397-08002B2CF9AE}" pid="8" name="MSIP_Label_65722654-0696-4b8f-bb0e-68bcd3f909d4_ActionId">
    <vt:lpwstr>1635bcbc-b411-4c3b-84f5-68457e76be6f</vt:lpwstr>
  </property>
  <property fmtid="{D5CDD505-2E9C-101B-9397-08002B2CF9AE}" pid="9" name="MSIP_Label_65722654-0696-4b8f-bb0e-68bcd3f909d4_ContentBits">
    <vt:lpwstr>3</vt:lpwstr>
  </property>
</Properties>
</file>